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57" r:id="rId3"/>
    <p:sldId id="275" r:id="rId4"/>
    <p:sldId id="258" r:id="rId5"/>
    <p:sldId id="261" r:id="rId6"/>
    <p:sldId id="267" r:id="rId7"/>
    <p:sldId id="264" r:id="rId8"/>
    <p:sldId id="263" r:id="rId9"/>
    <p:sldId id="266" r:id="rId10"/>
    <p:sldId id="269" r:id="rId11"/>
    <p:sldId id="265" r:id="rId12"/>
    <p:sldId id="256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62" r:id="rId22"/>
    <p:sldId id="281" r:id="rId23"/>
    <p:sldId id="280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8" autoAdjust="0"/>
    <p:restoredTop sz="94660"/>
  </p:normalViewPr>
  <p:slideViewPr>
    <p:cSldViewPr>
      <p:cViewPr varScale="1">
        <p:scale>
          <a:sx n="80" d="100"/>
          <a:sy n="80" d="100"/>
        </p:scale>
        <p:origin x="-16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CF3F2-4380-4191-9382-EBF52D0D5196}" type="datetimeFigureOut">
              <a:rPr lang="zh-CN" altLang="en-US" smtClean="0"/>
              <a:pPr/>
              <a:t>2017/11/17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FD39F-EF3B-4FC5-BBCE-386ED644C1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9755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2C75C-2C6B-4D28-9A66-ADA5BBCF6008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980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9BF7-C05D-440F-8776-6D01F6851222}" type="datetimeFigureOut">
              <a:rPr lang="zh-CN" altLang="en-US" smtClean="0"/>
              <a:pPr/>
              <a:t>2017/11/17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FFB3-9E2E-4226-A1D6-7CE6E2284C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031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9BF7-C05D-440F-8776-6D01F6851222}" type="datetimeFigureOut">
              <a:rPr lang="zh-CN" altLang="en-US" smtClean="0"/>
              <a:pPr/>
              <a:t>2017/11/17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FFB3-9E2E-4226-A1D6-7CE6E2284C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745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9BF7-C05D-440F-8776-6D01F6851222}" type="datetimeFigureOut">
              <a:rPr lang="zh-CN" altLang="en-US" smtClean="0"/>
              <a:pPr/>
              <a:t>2017/11/17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FFB3-9E2E-4226-A1D6-7CE6E2284C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697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9BF7-C05D-440F-8776-6D01F6851222}" type="datetimeFigureOut">
              <a:rPr lang="zh-CN" altLang="en-US" smtClean="0"/>
              <a:pPr/>
              <a:t>2017/11/17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FFB3-9E2E-4226-A1D6-7CE6E2284C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93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9BF7-C05D-440F-8776-6D01F6851222}" type="datetimeFigureOut">
              <a:rPr lang="zh-CN" altLang="en-US" smtClean="0"/>
              <a:pPr/>
              <a:t>2017/11/17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FFB3-9E2E-4226-A1D6-7CE6E2284C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3810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9BF7-C05D-440F-8776-6D01F6851222}" type="datetimeFigureOut">
              <a:rPr lang="zh-CN" altLang="en-US" smtClean="0"/>
              <a:pPr/>
              <a:t>2017/11/17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FFB3-9E2E-4226-A1D6-7CE6E2284C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204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9BF7-C05D-440F-8776-6D01F6851222}" type="datetimeFigureOut">
              <a:rPr lang="zh-CN" altLang="en-US" smtClean="0"/>
              <a:pPr/>
              <a:t>2017/11/17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FFB3-9E2E-4226-A1D6-7CE6E2284C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22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9BF7-C05D-440F-8776-6D01F6851222}" type="datetimeFigureOut">
              <a:rPr lang="zh-CN" altLang="en-US" smtClean="0"/>
              <a:pPr/>
              <a:t>2017/11/17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FFB3-9E2E-4226-A1D6-7CE6E2284C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910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9BF7-C05D-440F-8776-6D01F6851222}" type="datetimeFigureOut">
              <a:rPr lang="zh-CN" altLang="en-US" smtClean="0"/>
              <a:pPr/>
              <a:t>2017/11/17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FFB3-9E2E-4226-A1D6-7CE6E2284C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871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9BF7-C05D-440F-8776-6D01F6851222}" type="datetimeFigureOut">
              <a:rPr lang="zh-CN" altLang="en-US" smtClean="0"/>
              <a:pPr/>
              <a:t>2017/11/17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FFB3-9E2E-4226-A1D6-7CE6E2284C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3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9BF7-C05D-440F-8776-6D01F6851222}" type="datetimeFigureOut">
              <a:rPr lang="zh-CN" altLang="en-US" smtClean="0"/>
              <a:pPr/>
              <a:t>2017/11/17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FFB3-9E2E-4226-A1D6-7CE6E2284C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882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29BF7-C05D-440F-8776-6D01F6851222}" type="datetimeFigureOut">
              <a:rPr lang="zh-CN" altLang="en-US" smtClean="0"/>
              <a:pPr/>
              <a:t>2017/11/17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8FFB3-9E2E-4226-A1D6-7CE6E2284C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452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1564" y="2132856"/>
            <a:ext cx="9187131" cy="2400657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中国古代的政治文明发源于</a:t>
            </a:r>
            <a:endParaRPr lang="en-US" altLang="zh-CN" sz="4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lang="zh-CN" alt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夏商周三代，</a:t>
            </a:r>
            <a:endParaRPr lang="en-US" altLang="zh-CN" sz="4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西方的政治文明发源于哪里？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041"/>
            <a:ext cx="9144000" cy="609991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385898" y="2790701"/>
            <a:ext cx="1644294" cy="1591294"/>
            <a:chOff x="5385898" y="2790701"/>
            <a:chExt cx="1644294" cy="1591294"/>
          </a:xfrm>
        </p:grpSpPr>
        <p:sp>
          <p:nvSpPr>
            <p:cNvPr id="6" name="任意多边形 5"/>
            <p:cNvSpPr/>
            <p:nvPr/>
          </p:nvSpPr>
          <p:spPr>
            <a:xfrm>
              <a:off x="5438899" y="2790701"/>
              <a:ext cx="1591293" cy="1591294"/>
            </a:xfrm>
            <a:custGeom>
              <a:avLst/>
              <a:gdLst>
                <a:gd name="connsiteX0" fmla="*/ 83127 w 1591293"/>
                <a:gd name="connsiteY0" fmla="*/ 213756 h 1591294"/>
                <a:gd name="connsiteX1" fmla="*/ 83127 w 1591293"/>
                <a:gd name="connsiteY1" fmla="*/ 213756 h 1591294"/>
                <a:gd name="connsiteX2" fmla="*/ 106878 w 1591293"/>
                <a:gd name="connsiteY2" fmla="*/ 320634 h 1591294"/>
                <a:gd name="connsiteX3" fmla="*/ 130628 w 1591293"/>
                <a:gd name="connsiteY3" fmla="*/ 356260 h 1591294"/>
                <a:gd name="connsiteX4" fmla="*/ 118753 w 1591293"/>
                <a:gd name="connsiteY4" fmla="*/ 391886 h 1591294"/>
                <a:gd name="connsiteX5" fmla="*/ 47501 w 1591293"/>
                <a:gd name="connsiteY5" fmla="*/ 439387 h 1591294"/>
                <a:gd name="connsiteX6" fmla="*/ 35626 w 1591293"/>
                <a:gd name="connsiteY6" fmla="*/ 498764 h 1591294"/>
                <a:gd name="connsiteX7" fmla="*/ 0 w 1591293"/>
                <a:gd name="connsiteY7" fmla="*/ 546265 h 1591294"/>
                <a:gd name="connsiteX8" fmla="*/ 71252 w 1591293"/>
                <a:gd name="connsiteY8" fmla="*/ 676894 h 1591294"/>
                <a:gd name="connsiteX9" fmla="*/ 35626 w 1591293"/>
                <a:gd name="connsiteY9" fmla="*/ 807522 h 1591294"/>
                <a:gd name="connsiteX10" fmla="*/ 83127 w 1591293"/>
                <a:gd name="connsiteY10" fmla="*/ 1033154 h 1591294"/>
                <a:gd name="connsiteX11" fmla="*/ 308758 w 1591293"/>
                <a:gd name="connsiteY11" fmla="*/ 1282535 h 1591294"/>
                <a:gd name="connsiteX12" fmla="*/ 748145 w 1591293"/>
                <a:gd name="connsiteY12" fmla="*/ 1579418 h 1591294"/>
                <a:gd name="connsiteX13" fmla="*/ 1116280 w 1591293"/>
                <a:gd name="connsiteY13" fmla="*/ 1591294 h 1591294"/>
                <a:gd name="connsiteX14" fmla="*/ 1436914 w 1591293"/>
                <a:gd name="connsiteY14" fmla="*/ 1389413 h 1591294"/>
                <a:gd name="connsiteX15" fmla="*/ 1591293 w 1591293"/>
                <a:gd name="connsiteY15" fmla="*/ 1104405 h 1591294"/>
                <a:gd name="connsiteX16" fmla="*/ 1235033 w 1591293"/>
                <a:gd name="connsiteY16" fmla="*/ 819398 h 1591294"/>
                <a:gd name="connsiteX17" fmla="*/ 1092530 w 1591293"/>
                <a:gd name="connsiteY17" fmla="*/ 570016 h 1591294"/>
                <a:gd name="connsiteX18" fmla="*/ 1092530 w 1591293"/>
                <a:gd name="connsiteY18" fmla="*/ 510639 h 1591294"/>
                <a:gd name="connsiteX19" fmla="*/ 926275 w 1591293"/>
                <a:gd name="connsiteY19" fmla="*/ 332509 h 1591294"/>
                <a:gd name="connsiteX20" fmla="*/ 997527 w 1591293"/>
                <a:gd name="connsiteY20" fmla="*/ 130629 h 1591294"/>
                <a:gd name="connsiteX21" fmla="*/ 1009402 w 1591293"/>
                <a:gd name="connsiteY21" fmla="*/ 23751 h 1591294"/>
                <a:gd name="connsiteX22" fmla="*/ 866898 w 1591293"/>
                <a:gd name="connsiteY22" fmla="*/ 47502 h 1591294"/>
                <a:gd name="connsiteX23" fmla="*/ 736270 w 1591293"/>
                <a:gd name="connsiteY23" fmla="*/ 23751 h 1591294"/>
                <a:gd name="connsiteX24" fmla="*/ 665018 w 1591293"/>
                <a:gd name="connsiteY24" fmla="*/ 0 h 1591294"/>
                <a:gd name="connsiteX25" fmla="*/ 498763 w 1591293"/>
                <a:gd name="connsiteY25" fmla="*/ 71252 h 1591294"/>
                <a:gd name="connsiteX26" fmla="*/ 308758 w 1591293"/>
                <a:gd name="connsiteY26" fmla="*/ 154380 h 1591294"/>
                <a:gd name="connsiteX27" fmla="*/ 142504 w 1591293"/>
                <a:gd name="connsiteY27" fmla="*/ 249382 h 1591294"/>
                <a:gd name="connsiteX28" fmla="*/ 71252 w 1591293"/>
                <a:gd name="connsiteY28" fmla="*/ 451263 h 1591294"/>
                <a:gd name="connsiteX29" fmla="*/ 71252 w 1591293"/>
                <a:gd name="connsiteY29" fmla="*/ 451263 h 159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91293" h="1591294">
                  <a:moveTo>
                    <a:pt x="83127" y="213756"/>
                  </a:moveTo>
                  <a:lnTo>
                    <a:pt x="83127" y="213756"/>
                  </a:lnTo>
                  <a:cubicBezTo>
                    <a:pt x="91044" y="249382"/>
                    <a:pt x="95337" y="286012"/>
                    <a:pt x="106878" y="320634"/>
                  </a:cubicBezTo>
                  <a:cubicBezTo>
                    <a:pt x="111391" y="334174"/>
                    <a:pt x="128282" y="342182"/>
                    <a:pt x="130628" y="356260"/>
                  </a:cubicBezTo>
                  <a:cubicBezTo>
                    <a:pt x="132686" y="368607"/>
                    <a:pt x="127604" y="383035"/>
                    <a:pt x="118753" y="391886"/>
                  </a:cubicBezTo>
                  <a:cubicBezTo>
                    <a:pt x="98569" y="412070"/>
                    <a:pt x="47501" y="439387"/>
                    <a:pt x="47501" y="439387"/>
                  </a:cubicBezTo>
                  <a:cubicBezTo>
                    <a:pt x="43543" y="459179"/>
                    <a:pt x="42713" y="479865"/>
                    <a:pt x="35626" y="498764"/>
                  </a:cubicBezTo>
                  <a:cubicBezTo>
                    <a:pt x="27570" y="520248"/>
                    <a:pt x="14594" y="531671"/>
                    <a:pt x="0" y="546265"/>
                  </a:cubicBezTo>
                  <a:lnTo>
                    <a:pt x="71252" y="676894"/>
                  </a:lnTo>
                  <a:lnTo>
                    <a:pt x="35626" y="807522"/>
                  </a:lnTo>
                  <a:lnTo>
                    <a:pt x="83127" y="1033154"/>
                  </a:lnTo>
                  <a:lnTo>
                    <a:pt x="308758" y="1282535"/>
                  </a:lnTo>
                  <a:lnTo>
                    <a:pt x="748145" y="1579418"/>
                  </a:lnTo>
                  <a:lnTo>
                    <a:pt x="1116280" y="1591294"/>
                  </a:lnTo>
                  <a:lnTo>
                    <a:pt x="1436914" y="1389413"/>
                  </a:lnTo>
                  <a:lnTo>
                    <a:pt x="1591293" y="1104405"/>
                  </a:lnTo>
                  <a:lnTo>
                    <a:pt x="1235033" y="819398"/>
                  </a:lnTo>
                  <a:lnTo>
                    <a:pt x="1092530" y="570016"/>
                  </a:lnTo>
                  <a:lnTo>
                    <a:pt x="1092530" y="510639"/>
                  </a:lnTo>
                  <a:lnTo>
                    <a:pt x="926275" y="332509"/>
                  </a:lnTo>
                  <a:lnTo>
                    <a:pt x="997527" y="130629"/>
                  </a:lnTo>
                  <a:lnTo>
                    <a:pt x="1009402" y="23751"/>
                  </a:lnTo>
                  <a:lnTo>
                    <a:pt x="866898" y="47502"/>
                  </a:lnTo>
                  <a:lnTo>
                    <a:pt x="736270" y="23751"/>
                  </a:lnTo>
                  <a:lnTo>
                    <a:pt x="665018" y="0"/>
                  </a:lnTo>
                  <a:lnTo>
                    <a:pt x="498763" y="71252"/>
                  </a:lnTo>
                  <a:lnTo>
                    <a:pt x="308758" y="154380"/>
                  </a:lnTo>
                  <a:lnTo>
                    <a:pt x="142504" y="249382"/>
                  </a:lnTo>
                  <a:lnTo>
                    <a:pt x="71252" y="451263"/>
                  </a:lnTo>
                  <a:lnTo>
                    <a:pt x="71252" y="451263"/>
                  </a:lnTo>
                </a:path>
              </a:pathLst>
            </a:cu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385898" y="2969657"/>
              <a:ext cx="1322798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000" b="1" dirty="0" smtClean="0">
                  <a:latin typeface="华文新魏" panose="02010800040101010101" pitchFamily="2" charset="-122"/>
                  <a:ea typeface="华文新魏" panose="02010800040101010101" pitchFamily="2" charset="-122"/>
                </a:rPr>
                <a:t>希</a:t>
              </a:r>
              <a:endParaRPr lang="en-US" altLang="zh-CN" sz="4000" b="1" dirty="0" smtClean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  <a:p>
              <a:pPr algn="ctr"/>
              <a:r>
                <a:rPr lang="en-US" altLang="zh-CN" sz="4000" b="1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en-US" altLang="zh-CN" sz="4000" b="1" dirty="0" smtClean="0">
                  <a:latin typeface="华文新魏" panose="02010800040101010101" pitchFamily="2" charset="-122"/>
                  <a:ea typeface="华文新魏" panose="02010800040101010101" pitchFamily="2" charset="-122"/>
                </a:rPr>
                <a:t>    </a:t>
              </a:r>
              <a:r>
                <a:rPr lang="zh-CN" altLang="en-US" sz="4000" b="1" dirty="0" smtClean="0">
                  <a:latin typeface="华文新魏" panose="02010800040101010101" pitchFamily="2" charset="-122"/>
                  <a:ea typeface="华文新魏" panose="02010800040101010101" pitchFamily="2" charset="-122"/>
                </a:rPr>
                <a:t>腊</a:t>
              </a:r>
              <a:endParaRPr lang="zh-CN" altLang="en-US" sz="4000" b="1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469455" y="1986844"/>
            <a:ext cx="1459735" cy="1298223"/>
            <a:chOff x="3469455" y="1986844"/>
            <a:chExt cx="1459735" cy="1298223"/>
          </a:xfrm>
        </p:grpSpPr>
        <p:sp>
          <p:nvSpPr>
            <p:cNvPr id="11" name="矩形 10"/>
            <p:cNvSpPr/>
            <p:nvPr/>
          </p:nvSpPr>
          <p:spPr>
            <a:xfrm>
              <a:off x="3571868" y="2071678"/>
              <a:ext cx="135732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华文新魏" panose="02010800040101010101" pitchFamily="2" charset="-122"/>
                  <a:ea typeface="华文新魏" panose="02010800040101010101" pitchFamily="2" charset="-122"/>
                </a:rPr>
                <a:t>古</a:t>
              </a:r>
              <a:endParaRPr lang="en-US" altLang="zh-CN" sz="2400" b="1" dirty="0" smtClean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  <a:p>
              <a:r>
                <a:rPr lang="en-US" altLang="zh-CN" sz="2400" b="1" dirty="0" smtClean="0">
                  <a:latin typeface="华文新魏" panose="02010800040101010101" pitchFamily="2" charset="-122"/>
                  <a:ea typeface="华文新魏" panose="02010800040101010101" pitchFamily="2" charset="-122"/>
                </a:rPr>
                <a:t>    </a:t>
              </a:r>
              <a:r>
                <a:rPr lang="zh-CN" altLang="en-US" sz="2400" b="1" dirty="0" smtClean="0">
                  <a:latin typeface="华文新魏" panose="02010800040101010101" pitchFamily="2" charset="-122"/>
                  <a:ea typeface="华文新魏" panose="02010800040101010101" pitchFamily="2" charset="-122"/>
                </a:rPr>
                <a:t>罗</a:t>
              </a:r>
              <a:endParaRPr lang="en-US" altLang="zh-CN" sz="2400" b="1" dirty="0" smtClean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  <a:p>
              <a:pPr algn="ctr"/>
              <a:r>
                <a:rPr lang="zh-CN" altLang="en-US" sz="2400" b="1" dirty="0" smtClean="0">
                  <a:latin typeface="华文新魏" panose="02010800040101010101" pitchFamily="2" charset="-122"/>
                  <a:ea typeface="华文新魏" panose="02010800040101010101" pitchFamily="2" charset="-122"/>
                </a:rPr>
                <a:t>        马</a:t>
              </a:r>
              <a:endParaRPr lang="zh-CN" altLang="en-US" sz="3600" b="1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3469455" y="1986844"/>
              <a:ext cx="1367247" cy="1298223"/>
            </a:xfrm>
            <a:custGeom>
              <a:avLst/>
              <a:gdLst>
                <a:gd name="connsiteX0" fmla="*/ 549389 w 1367247"/>
                <a:gd name="connsiteY0" fmla="*/ 67734 h 1298223"/>
                <a:gd name="connsiteX1" fmla="*/ 515523 w 1367247"/>
                <a:gd name="connsiteY1" fmla="*/ 56445 h 1298223"/>
                <a:gd name="connsiteX2" fmla="*/ 492945 w 1367247"/>
                <a:gd name="connsiteY2" fmla="*/ 22578 h 1298223"/>
                <a:gd name="connsiteX3" fmla="*/ 425212 w 1367247"/>
                <a:gd name="connsiteY3" fmla="*/ 0 h 1298223"/>
                <a:gd name="connsiteX4" fmla="*/ 278456 w 1367247"/>
                <a:gd name="connsiteY4" fmla="*/ 22578 h 1298223"/>
                <a:gd name="connsiteX5" fmla="*/ 222012 w 1367247"/>
                <a:gd name="connsiteY5" fmla="*/ 33867 h 1298223"/>
                <a:gd name="connsiteX6" fmla="*/ 154278 w 1367247"/>
                <a:gd name="connsiteY6" fmla="*/ 56445 h 1298223"/>
                <a:gd name="connsiteX7" fmla="*/ 41389 w 1367247"/>
                <a:gd name="connsiteY7" fmla="*/ 169334 h 1298223"/>
                <a:gd name="connsiteX8" fmla="*/ 18812 w 1367247"/>
                <a:gd name="connsiteY8" fmla="*/ 203200 h 1298223"/>
                <a:gd name="connsiteX9" fmla="*/ 75256 w 1367247"/>
                <a:gd name="connsiteY9" fmla="*/ 259645 h 1298223"/>
                <a:gd name="connsiteX10" fmla="*/ 97834 w 1367247"/>
                <a:gd name="connsiteY10" fmla="*/ 293512 h 1298223"/>
                <a:gd name="connsiteX11" fmla="*/ 131701 w 1367247"/>
                <a:gd name="connsiteY11" fmla="*/ 361245 h 1298223"/>
                <a:gd name="connsiteX12" fmla="*/ 165567 w 1367247"/>
                <a:gd name="connsiteY12" fmla="*/ 372534 h 1298223"/>
                <a:gd name="connsiteX13" fmla="*/ 188145 w 1367247"/>
                <a:gd name="connsiteY13" fmla="*/ 440267 h 1298223"/>
                <a:gd name="connsiteX14" fmla="*/ 210723 w 1367247"/>
                <a:gd name="connsiteY14" fmla="*/ 474134 h 1298223"/>
                <a:gd name="connsiteX15" fmla="*/ 244589 w 1367247"/>
                <a:gd name="connsiteY15" fmla="*/ 541867 h 1298223"/>
                <a:gd name="connsiteX16" fmla="*/ 278456 w 1367247"/>
                <a:gd name="connsiteY16" fmla="*/ 564445 h 1298223"/>
                <a:gd name="connsiteX17" fmla="*/ 312323 w 1367247"/>
                <a:gd name="connsiteY17" fmla="*/ 632178 h 1298223"/>
                <a:gd name="connsiteX18" fmla="*/ 346189 w 1367247"/>
                <a:gd name="connsiteY18" fmla="*/ 666045 h 1298223"/>
                <a:gd name="connsiteX19" fmla="*/ 368767 w 1367247"/>
                <a:gd name="connsiteY19" fmla="*/ 699912 h 1298223"/>
                <a:gd name="connsiteX20" fmla="*/ 380056 w 1367247"/>
                <a:gd name="connsiteY20" fmla="*/ 733778 h 1298223"/>
                <a:gd name="connsiteX21" fmla="*/ 413923 w 1367247"/>
                <a:gd name="connsiteY21" fmla="*/ 756356 h 1298223"/>
                <a:gd name="connsiteX22" fmla="*/ 470367 w 1367247"/>
                <a:gd name="connsiteY22" fmla="*/ 857956 h 1298223"/>
                <a:gd name="connsiteX23" fmla="*/ 492945 w 1367247"/>
                <a:gd name="connsiteY23" fmla="*/ 891823 h 1298223"/>
                <a:gd name="connsiteX24" fmla="*/ 560678 w 1367247"/>
                <a:gd name="connsiteY24" fmla="*/ 925689 h 1298223"/>
                <a:gd name="connsiteX25" fmla="*/ 594545 w 1367247"/>
                <a:gd name="connsiteY25" fmla="*/ 936978 h 1298223"/>
                <a:gd name="connsiteX26" fmla="*/ 662278 w 1367247"/>
                <a:gd name="connsiteY26" fmla="*/ 970845 h 1298223"/>
                <a:gd name="connsiteX27" fmla="*/ 730012 w 1367247"/>
                <a:gd name="connsiteY27" fmla="*/ 1027289 h 1298223"/>
                <a:gd name="connsiteX28" fmla="*/ 763878 w 1367247"/>
                <a:gd name="connsiteY28" fmla="*/ 1038578 h 1298223"/>
                <a:gd name="connsiteX29" fmla="*/ 831612 w 1367247"/>
                <a:gd name="connsiteY29" fmla="*/ 1072445 h 1298223"/>
                <a:gd name="connsiteX30" fmla="*/ 854189 w 1367247"/>
                <a:gd name="connsiteY30" fmla="*/ 1106312 h 1298223"/>
                <a:gd name="connsiteX31" fmla="*/ 888056 w 1367247"/>
                <a:gd name="connsiteY31" fmla="*/ 1117600 h 1298223"/>
                <a:gd name="connsiteX32" fmla="*/ 955789 w 1367247"/>
                <a:gd name="connsiteY32" fmla="*/ 1151467 h 1298223"/>
                <a:gd name="connsiteX33" fmla="*/ 978367 w 1367247"/>
                <a:gd name="connsiteY33" fmla="*/ 1230489 h 1298223"/>
                <a:gd name="connsiteX34" fmla="*/ 989656 w 1367247"/>
                <a:gd name="connsiteY34" fmla="*/ 1264356 h 1298223"/>
                <a:gd name="connsiteX35" fmla="*/ 1057389 w 1367247"/>
                <a:gd name="connsiteY35" fmla="*/ 1286934 h 1298223"/>
                <a:gd name="connsiteX36" fmla="*/ 1091256 w 1367247"/>
                <a:gd name="connsiteY36" fmla="*/ 1298223 h 1298223"/>
                <a:gd name="connsiteX37" fmla="*/ 1238012 w 1367247"/>
                <a:gd name="connsiteY37" fmla="*/ 1286934 h 1298223"/>
                <a:gd name="connsiteX38" fmla="*/ 1294456 w 1367247"/>
                <a:gd name="connsiteY38" fmla="*/ 1230489 h 1298223"/>
                <a:gd name="connsiteX39" fmla="*/ 1350901 w 1367247"/>
                <a:gd name="connsiteY39" fmla="*/ 1162756 h 1298223"/>
                <a:gd name="connsiteX40" fmla="*/ 1350901 w 1367247"/>
                <a:gd name="connsiteY40" fmla="*/ 1072445 h 1298223"/>
                <a:gd name="connsiteX41" fmla="*/ 1328323 w 1367247"/>
                <a:gd name="connsiteY41" fmla="*/ 1004712 h 1298223"/>
                <a:gd name="connsiteX42" fmla="*/ 1294456 w 1367247"/>
                <a:gd name="connsiteY42" fmla="*/ 982134 h 1298223"/>
                <a:gd name="connsiteX43" fmla="*/ 1271878 w 1367247"/>
                <a:gd name="connsiteY43" fmla="*/ 948267 h 1298223"/>
                <a:gd name="connsiteX44" fmla="*/ 1215434 w 1367247"/>
                <a:gd name="connsiteY44" fmla="*/ 903112 h 1298223"/>
                <a:gd name="connsiteX45" fmla="*/ 1204145 w 1367247"/>
                <a:gd name="connsiteY45" fmla="*/ 812800 h 1298223"/>
                <a:gd name="connsiteX46" fmla="*/ 1170278 w 1367247"/>
                <a:gd name="connsiteY46" fmla="*/ 801512 h 1298223"/>
                <a:gd name="connsiteX47" fmla="*/ 1068678 w 1367247"/>
                <a:gd name="connsiteY47" fmla="*/ 790223 h 1298223"/>
                <a:gd name="connsiteX48" fmla="*/ 1034812 w 1367247"/>
                <a:gd name="connsiteY48" fmla="*/ 767645 h 1298223"/>
                <a:gd name="connsiteX49" fmla="*/ 921923 w 1367247"/>
                <a:gd name="connsiteY49" fmla="*/ 733778 h 1298223"/>
                <a:gd name="connsiteX50" fmla="*/ 842901 w 1367247"/>
                <a:gd name="connsiteY50" fmla="*/ 654756 h 1298223"/>
                <a:gd name="connsiteX51" fmla="*/ 797745 w 1367247"/>
                <a:gd name="connsiteY51" fmla="*/ 587023 h 1298223"/>
                <a:gd name="connsiteX52" fmla="*/ 786456 w 1367247"/>
                <a:gd name="connsiteY52" fmla="*/ 474134 h 1298223"/>
                <a:gd name="connsiteX53" fmla="*/ 741301 w 1367247"/>
                <a:gd name="connsiteY53" fmla="*/ 406400 h 1298223"/>
                <a:gd name="connsiteX54" fmla="*/ 684856 w 1367247"/>
                <a:gd name="connsiteY54" fmla="*/ 349956 h 1298223"/>
                <a:gd name="connsiteX55" fmla="*/ 650989 w 1367247"/>
                <a:gd name="connsiteY55" fmla="*/ 282223 h 1298223"/>
                <a:gd name="connsiteX56" fmla="*/ 617123 w 1367247"/>
                <a:gd name="connsiteY56" fmla="*/ 270934 h 1298223"/>
                <a:gd name="connsiteX57" fmla="*/ 583256 w 1367247"/>
                <a:gd name="connsiteY57" fmla="*/ 135467 h 1298223"/>
                <a:gd name="connsiteX58" fmla="*/ 571967 w 1367247"/>
                <a:gd name="connsiteY58" fmla="*/ 101600 h 1298223"/>
                <a:gd name="connsiteX59" fmla="*/ 549389 w 1367247"/>
                <a:gd name="connsiteY59" fmla="*/ 67734 h 129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367247" h="1298223">
                  <a:moveTo>
                    <a:pt x="549389" y="67734"/>
                  </a:moveTo>
                  <a:cubicBezTo>
                    <a:pt x="539982" y="60208"/>
                    <a:pt x="524815" y="63879"/>
                    <a:pt x="515523" y="56445"/>
                  </a:cubicBezTo>
                  <a:cubicBezTo>
                    <a:pt x="504928" y="47969"/>
                    <a:pt x="504450" y="29769"/>
                    <a:pt x="492945" y="22578"/>
                  </a:cubicBezTo>
                  <a:cubicBezTo>
                    <a:pt x="472764" y="9964"/>
                    <a:pt x="425212" y="0"/>
                    <a:pt x="425212" y="0"/>
                  </a:cubicBezTo>
                  <a:cubicBezTo>
                    <a:pt x="265252" y="17774"/>
                    <a:pt x="376221" y="852"/>
                    <a:pt x="278456" y="22578"/>
                  </a:cubicBezTo>
                  <a:cubicBezTo>
                    <a:pt x="259726" y="26740"/>
                    <a:pt x="240523" y="28818"/>
                    <a:pt x="222012" y="33867"/>
                  </a:cubicBezTo>
                  <a:cubicBezTo>
                    <a:pt x="199051" y="40129"/>
                    <a:pt x="154278" y="56445"/>
                    <a:pt x="154278" y="56445"/>
                  </a:cubicBezTo>
                  <a:cubicBezTo>
                    <a:pt x="63967" y="116652"/>
                    <a:pt x="101596" y="79023"/>
                    <a:pt x="41389" y="169334"/>
                  </a:cubicBezTo>
                  <a:lnTo>
                    <a:pt x="18812" y="203200"/>
                  </a:lnTo>
                  <a:cubicBezTo>
                    <a:pt x="79014" y="293507"/>
                    <a:pt x="0" y="184389"/>
                    <a:pt x="75256" y="259645"/>
                  </a:cubicBezTo>
                  <a:cubicBezTo>
                    <a:pt x="84850" y="269239"/>
                    <a:pt x="91766" y="281377"/>
                    <a:pt x="97834" y="293512"/>
                  </a:cubicBezTo>
                  <a:cubicBezTo>
                    <a:pt x="111468" y="320780"/>
                    <a:pt x="104741" y="339676"/>
                    <a:pt x="131701" y="361245"/>
                  </a:cubicBezTo>
                  <a:cubicBezTo>
                    <a:pt x="140993" y="368679"/>
                    <a:pt x="154278" y="368771"/>
                    <a:pt x="165567" y="372534"/>
                  </a:cubicBezTo>
                  <a:cubicBezTo>
                    <a:pt x="173093" y="395112"/>
                    <a:pt x="174944" y="420465"/>
                    <a:pt x="188145" y="440267"/>
                  </a:cubicBezTo>
                  <a:cubicBezTo>
                    <a:pt x="195671" y="451556"/>
                    <a:pt x="204655" y="461999"/>
                    <a:pt x="210723" y="474134"/>
                  </a:cubicBezTo>
                  <a:cubicBezTo>
                    <a:pt x="229085" y="510858"/>
                    <a:pt x="212239" y="509516"/>
                    <a:pt x="244589" y="541867"/>
                  </a:cubicBezTo>
                  <a:cubicBezTo>
                    <a:pt x="254183" y="551461"/>
                    <a:pt x="267167" y="556919"/>
                    <a:pt x="278456" y="564445"/>
                  </a:cubicBezTo>
                  <a:cubicBezTo>
                    <a:pt x="289771" y="598389"/>
                    <a:pt x="288007" y="602998"/>
                    <a:pt x="312323" y="632178"/>
                  </a:cubicBezTo>
                  <a:cubicBezTo>
                    <a:pt x="322543" y="644443"/>
                    <a:pt x="335969" y="653780"/>
                    <a:pt x="346189" y="666045"/>
                  </a:cubicBezTo>
                  <a:cubicBezTo>
                    <a:pt x="354875" y="676468"/>
                    <a:pt x="362699" y="687777"/>
                    <a:pt x="368767" y="699912"/>
                  </a:cubicBezTo>
                  <a:cubicBezTo>
                    <a:pt x="374089" y="710555"/>
                    <a:pt x="372622" y="724486"/>
                    <a:pt x="380056" y="733778"/>
                  </a:cubicBezTo>
                  <a:cubicBezTo>
                    <a:pt x="388532" y="744373"/>
                    <a:pt x="402634" y="748830"/>
                    <a:pt x="413923" y="756356"/>
                  </a:cubicBezTo>
                  <a:cubicBezTo>
                    <a:pt x="433793" y="815965"/>
                    <a:pt x="418611" y="780322"/>
                    <a:pt x="470367" y="857956"/>
                  </a:cubicBezTo>
                  <a:cubicBezTo>
                    <a:pt x="477893" y="869245"/>
                    <a:pt x="480074" y="887533"/>
                    <a:pt x="492945" y="891823"/>
                  </a:cubicBezTo>
                  <a:cubicBezTo>
                    <a:pt x="578072" y="920199"/>
                    <a:pt x="473142" y="881922"/>
                    <a:pt x="560678" y="925689"/>
                  </a:cubicBezTo>
                  <a:cubicBezTo>
                    <a:pt x="571321" y="931011"/>
                    <a:pt x="583902" y="931656"/>
                    <a:pt x="594545" y="936978"/>
                  </a:cubicBezTo>
                  <a:cubicBezTo>
                    <a:pt x="682083" y="980747"/>
                    <a:pt x="577152" y="942469"/>
                    <a:pt x="662278" y="970845"/>
                  </a:cubicBezTo>
                  <a:cubicBezTo>
                    <a:pt x="687247" y="995814"/>
                    <a:pt x="698576" y="1011571"/>
                    <a:pt x="730012" y="1027289"/>
                  </a:cubicBezTo>
                  <a:cubicBezTo>
                    <a:pt x="740655" y="1032610"/>
                    <a:pt x="753235" y="1033256"/>
                    <a:pt x="763878" y="1038578"/>
                  </a:cubicBezTo>
                  <a:cubicBezTo>
                    <a:pt x="851410" y="1082345"/>
                    <a:pt x="746490" y="1044071"/>
                    <a:pt x="831612" y="1072445"/>
                  </a:cubicBezTo>
                  <a:cubicBezTo>
                    <a:pt x="839138" y="1083734"/>
                    <a:pt x="843595" y="1097836"/>
                    <a:pt x="854189" y="1106312"/>
                  </a:cubicBezTo>
                  <a:cubicBezTo>
                    <a:pt x="863481" y="1113746"/>
                    <a:pt x="877413" y="1112278"/>
                    <a:pt x="888056" y="1117600"/>
                  </a:cubicBezTo>
                  <a:cubicBezTo>
                    <a:pt x="975602" y="1161372"/>
                    <a:pt x="870657" y="1123089"/>
                    <a:pt x="955789" y="1151467"/>
                  </a:cubicBezTo>
                  <a:cubicBezTo>
                    <a:pt x="982856" y="1232669"/>
                    <a:pt x="950017" y="1131264"/>
                    <a:pt x="978367" y="1230489"/>
                  </a:cubicBezTo>
                  <a:cubicBezTo>
                    <a:pt x="981636" y="1241931"/>
                    <a:pt x="979973" y="1257439"/>
                    <a:pt x="989656" y="1264356"/>
                  </a:cubicBezTo>
                  <a:cubicBezTo>
                    <a:pt x="1009022" y="1278189"/>
                    <a:pt x="1034811" y="1279408"/>
                    <a:pt x="1057389" y="1286934"/>
                  </a:cubicBezTo>
                  <a:lnTo>
                    <a:pt x="1091256" y="1298223"/>
                  </a:lnTo>
                  <a:cubicBezTo>
                    <a:pt x="1140175" y="1294460"/>
                    <a:pt x="1189789" y="1295976"/>
                    <a:pt x="1238012" y="1286934"/>
                  </a:cubicBezTo>
                  <a:cubicBezTo>
                    <a:pt x="1270716" y="1280802"/>
                    <a:pt x="1276803" y="1251672"/>
                    <a:pt x="1294456" y="1230489"/>
                  </a:cubicBezTo>
                  <a:cubicBezTo>
                    <a:pt x="1366891" y="1143568"/>
                    <a:pt x="1294844" y="1246842"/>
                    <a:pt x="1350901" y="1162756"/>
                  </a:cubicBezTo>
                  <a:cubicBezTo>
                    <a:pt x="1366566" y="1115756"/>
                    <a:pt x="1367247" y="1132382"/>
                    <a:pt x="1350901" y="1072445"/>
                  </a:cubicBezTo>
                  <a:cubicBezTo>
                    <a:pt x="1344639" y="1049485"/>
                    <a:pt x="1348125" y="1017913"/>
                    <a:pt x="1328323" y="1004712"/>
                  </a:cubicBezTo>
                  <a:lnTo>
                    <a:pt x="1294456" y="982134"/>
                  </a:lnTo>
                  <a:cubicBezTo>
                    <a:pt x="1286930" y="970845"/>
                    <a:pt x="1282473" y="956743"/>
                    <a:pt x="1271878" y="948267"/>
                  </a:cubicBezTo>
                  <a:cubicBezTo>
                    <a:pt x="1193980" y="885947"/>
                    <a:pt x="1280142" y="1000171"/>
                    <a:pt x="1215434" y="903112"/>
                  </a:cubicBezTo>
                  <a:cubicBezTo>
                    <a:pt x="1211671" y="873008"/>
                    <a:pt x="1216467" y="840523"/>
                    <a:pt x="1204145" y="812800"/>
                  </a:cubicBezTo>
                  <a:cubicBezTo>
                    <a:pt x="1199312" y="801926"/>
                    <a:pt x="1182016" y="803468"/>
                    <a:pt x="1170278" y="801512"/>
                  </a:cubicBezTo>
                  <a:cubicBezTo>
                    <a:pt x="1136667" y="795910"/>
                    <a:pt x="1102545" y="793986"/>
                    <a:pt x="1068678" y="790223"/>
                  </a:cubicBezTo>
                  <a:cubicBezTo>
                    <a:pt x="1057389" y="782697"/>
                    <a:pt x="1047210" y="773155"/>
                    <a:pt x="1034812" y="767645"/>
                  </a:cubicBezTo>
                  <a:cubicBezTo>
                    <a:pt x="999477" y="751941"/>
                    <a:pt x="959450" y="743160"/>
                    <a:pt x="921923" y="733778"/>
                  </a:cubicBezTo>
                  <a:cubicBezTo>
                    <a:pt x="796307" y="650036"/>
                    <a:pt x="883810" y="728393"/>
                    <a:pt x="842901" y="654756"/>
                  </a:cubicBezTo>
                  <a:cubicBezTo>
                    <a:pt x="829723" y="631036"/>
                    <a:pt x="797745" y="587023"/>
                    <a:pt x="797745" y="587023"/>
                  </a:cubicBezTo>
                  <a:cubicBezTo>
                    <a:pt x="793982" y="549393"/>
                    <a:pt x="797736" y="510230"/>
                    <a:pt x="786456" y="474134"/>
                  </a:cubicBezTo>
                  <a:cubicBezTo>
                    <a:pt x="778362" y="448234"/>
                    <a:pt x="756353" y="428978"/>
                    <a:pt x="741301" y="406400"/>
                  </a:cubicBezTo>
                  <a:cubicBezTo>
                    <a:pt x="711199" y="361246"/>
                    <a:pt x="730010" y="380059"/>
                    <a:pt x="684856" y="349956"/>
                  </a:cubicBezTo>
                  <a:cubicBezTo>
                    <a:pt x="677419" y="327645"/>
                    <a:pt x="670884" y="298139"/>
                    <a:pt x="650989" y="282223"/>
                  </a:cubicBezTo>
                  <a:cubicBezTo>
                    <a:pt x="641697" y="274790"/>
                    <a:pt x="628412" y="274697"/>
                    <a:pt x="617123" y="270934"/>
                  </a:cubicBezTo>
                  <a:cubicBezTo>
                    <a:pt x="559270" y="184155"/>
                    <a:pt x="567506" y="229966"/>
                    <a:pt x="583256" y="135467"/>
                  </a:cubicBezTo>
                  <a:cubicBezTo>
                    <a:pt x="579493" y="124178"/>
                    <a:pt x="579401" y="110892"/>
                    <a:pt x="571967" y="101600"/>
                  </a:cubicBezTo>
                  <a:cubicBezTo>
                    <a:pt x="499313" y="10782"/>
                    <a:pt x="558796" y="75260"/>
                    <a:pt x="549389" y="67734"/>
                  </a:cubicBezTo>
                  <a:close/>
                </a:path>
              </a:pathLst>
            </a:cu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214282" y="5059050"/>
            <a:ext cx="8690199" cy="1754326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华文新魏" pitchFamily="2" charset="-122"/>
                <a:ea typeface="华文新魏" pitchFamily="2" charset="-122"/>
              </a:rPr>
              <a:t>第二单元 </a:t>
            </a:r>
            <a:endParaRPr lang="en-US" altLang="zh-CN" sz="5400" b="1" cap="none" spc="0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华文新魏" pitchFamily="2" charset="-122"/>
              <a:ea typeface="华文新魏" pitchFamily="2" charset="-122"/>
            </a:endParaRPr>
          </a:p>
          <a:p>
            <a:pPr algn="ctr"/>
            <a:r>
              <a:rPr lang="zh-CN" altLang="en-US" sz="5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华文新魏" pitchFamily="2" charset="-122"/>
                <a:ea typeface="华文新魏" pitchFamily="2" charset="-122"/>
              </a:rPr>
              <a:t> 古希腊和古罗马的政治制度</a:t>
            </a:r>
            <a:endParaRPr lang="zh-CN" altLang="en-US" sz="5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华文新魏" pitchFamily="2" charset="-122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425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2844" y="642918"/>
            <a:ext cx="8784976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二、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“黑暗时代”：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BC12——BC9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世纪</a:t>
            </a:r>
            <a:endParaRPr lang="en-US" altLang="zh-CN" sz="32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又叫“荷马时代”“史诗时代”“英雄时代”</a:t>
            </a:r>
            <a:endParaRPr lang="zh-CN" altLang="en-US" sz="3200" dirty="0" smtClean="0"/>
          </a:p>
        </p:txBody>
      </p:sp>
      <p:pic>
        <p:nvPicPr>
          <p:cNvPr id="9" name="Picture 6" descr="荷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3" y="2132856"/>
            <a:ext cx="2687167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3904" y="6017914"/>
            <a:ext cx="26558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dirty="0">
                <a:latin typeface="Times New Roman" pitchFamily="18" charset="0"/>
                <a:ea typeface="华文新魏" pitchFamily="2" charset="-122"/>
              </a:rPr>
              <a:t>盲诗人</a:t>
            </a:r>
            <a:r>
              <a:rPr kumimoji="1" lang="en-US" altLang="zh-CN" dirty="0">
                <a:latin typeface="Times New Roman" pitchFamily="18" charset="0"/>
                <a:ea typeface="华文新魏" pitchFamily="2" charset="-122"/>
              </a:rPr>
              <a:t>—</a:t>
            </a:r>
            <a:r>
              <a:rPr kumimoji="1" lang="zh-CN" altLang="en-US" dirty="0">
                <a:latin typeface="Times New Roman" pitchFamily="18" charset="0"/>
                <a:ea typeface="华文新魏" pitchFamily="2" charset="-122"/>
              </a:rPr>
              <a:t>荷马</a:t>
            </a:r>
          </a:p>
        </p:txBody>
      </p:sp>
      <p:pic>
        <p:nvPicPr>
          <p:cNvPr id="11" name="Picture 5" descr="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143116"/>
            <a:ext cx="5139456" cy="378621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144172" y="71414"/>
            <a:ext cx="8856984" cy="18573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一、爱琴文明时期：约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BC3000——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约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BC1200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年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/>
            </a:r>
            <a:b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</a:b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/>
            </a:r>
            <a:b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</a:b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857752" y="6072206"/>
            <a:ext cx="26558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dirty="0" smtClean="0">
                <a:latin typeface="Times New Roman" pitchFamily="18" charset="0"/>
                <a:ea typeface="华文新魏" pitchFamily="2" charset="-122"/>
              </a:rPr>
              <a:t>《</a:t>
            </a:r>
            <a:r>
              <a:rPr kumimoji="1" lang="zh-CN" altLang="en-US" dirty="0" smtClean="0">
                <a:latin typeface="Times New Roman" pitchFamily="18" charset="0"/>
                <a:ea typeface="华文新魏" pitchFamily="2" charset="-122"/>
              </a:rPr>
              <a:t>荷马史诗</a:t>
            </a:r>
            <a:r>
              <a:rPr kumimoji="1" lang="en-US" altLang="zh-CN" dirty="0" smtClean="0">
                <a:latin typeface="Times New Roman" pitchFamily="18" charset="0"/>
                <a:ea typeface="华文新魏" pitchFamily="2" charset="-122"/>
              </a:rPr>
              <a:t>》</a:t>
            </a:r>
            <a:endParaRPr kumimoji="1" lang="zh-CN" altLang="en-US" dirty="0">
              <a:latin typeface="Times New Roman" pitchFamily="18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227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571612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三、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古风</a:t>
            </a:r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时代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BC8——BC6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世纪（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城邦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形成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发展期）</a:t>
            </a:r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2254647"/>
            <a:ext cx="8892480" cy="403187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      炎热国家的人民，就像老头一样怯懦；寒冷国家的人民，则像青年人一样勇敢。热带地区的人民比较容易忍受奴役；而寒带地区的人则更偏爱自由。</a:t>
            </a:r>
            <a:r>
              <a:rPr lang="en-US" altLang="zh-CN" sz="32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……</a:t>
            </a:r>
            <a:r>
              <a:rPr lang="zh-CN" altLang="en-US" sz="32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土地贫瘠，使人勤奋、俭朴、耐劳、勇敢和适宜于战争，土地所不能给予的东西，他们不得不以人力去获得。土地膏腴使人因生活宽裕而柔弱、怠惰、贪生怕死。</a:t>
            </a:r>
            <a:endParaRPr lang="en-US" altLang="zh-CN" sz="32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en-US" altLang="zh-CN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                                             ——</a:t>
            </a: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孟德斯鸠</a:t>
            </a:r>
            <a:r>
              <a:rPr lang="en-US" altLang="zh-CN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论法的精神</a:t>
            </a:r>
            <a:r>
              <a:rPr lang="en-US" altLang="zh-CN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endParaRPr lang="zh-CN" altLang="en-US" sz="28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286520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阅读材料，你如何理解孟德斯鸠的观点。</a:t>
            </a:r>
            <a:endParaRPr lang="zh-CN" altLang="en-US" sz="32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104037" y="78325"/>
            <a:ext cx="8856984" cy="16692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一、爱琴文明时期：约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BC3000——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约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BC1200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年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/>
            </a:r>
            <a:b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</a:b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二、“黑暗时代”：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BC12——BC9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世纪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/>
            </a:r>
            <a:b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</a:b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    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（又叫“荷马时代”“史诗时代”“英雄时代”）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8752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pic>
        <p:nvPicPr>
          <p:cNvPr id="5" name="Picture 6" descr="希腊地形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22"/>
          <a:stretch>
            <a:fillRect/>
          </a:stretch>
        </p:blipFill>
        <p:spPr bwMode="auto">
          <a:xfrm>
            <a:off x="0" y="-27384"/>
            <a:ext cx="4952058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004048" y="1700808"/>
            <a:ext cx="39959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观察古希腊地形图，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结合孟德斯鸠的话</a:t>
            </a:r>
            <a:r>
              <a:rPr lang="zh-CN" altLang="en-US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，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思考：</a:t>
            </a:r>
            <a:endParaRPr lang="en-US" altLang="zh-CN" sz="36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just">
              <a:spcBef>
                <a:spcPct val="50000"/>
              </a:spcBef>
            </a:pPr>
            <a:r>
              <a:rPr lang="zh-CN" altLang="en-US" sz="36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地貌</a:t>
            </a:r>
            <a:r>
              <a:rPr lang="zh-CN" altLang="en-US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有什么特征？对其文明形成有何影响？ </a:t>
            </a:r>
          </a:p>
        </p:txBody>
      </p:sp>
    </p:spTree>
    <p:extLst>
      <p:ext uri="{BB962C8B-B14F-4D97-AF65-F5344CB8AC3E}">
        <p14:creationId xmlns:p14="http://schemas.microsoft.com/office/powerpoint/2010/main" val="82232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005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0" y="1875066"/>
            <a:ext cx="9012524" cy="450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51521" y="212447"/>
            <a:ext cx="8712967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古希腊的地貌特征：</a:t>
            </a:r>
            <a:endParaRPr lang="en-US" altLang="zh-CN" sz="3600" b="1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just"/>
            <a:r>
              <a:rPr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    山多地少、三面环水、沟壑纵横</a:t>
            </a:r>
            <a:endParaRPr lang="zh-CN" altLang="en-US" sz="36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427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498" y="1628800"/>
            <a:ext cx="892899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i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对</a:t>
            </a:r>
            <a:r>
              <a:rPr lang="zh-CN" altLang="en-US" sz="3600" b="1" i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政治</a:t>
            </a:r>
            <a:r>
              <a:rPr lang="zh-CN" altLang="en-US" sz="3600" b="1" i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的影响：</a:t>
            </a:r>
            <a:endParaRPr lang="en-US" altLang="zh-CN" sz="3600" b="1" i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彼此隔绝的小块平原，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形成了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独特的政治单位</a:t>
            </a:r>
            <a:r>
              <a:rPr lang="en-US" altLang="zh-CN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小国寡民的城邦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，是公民直接参与民主政治的前提条件。</a:t>
            </a:r>
            <a:endParaRPr lang="en-US" altLang="zh-CN" sz="32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32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3600" b="1" i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对</a:t>
            </a:r>
            <a:r>
              <a:rPr lang="zh-CN" altLang="en-US" sz="3600" b="1" i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经济</a:t>
            </a:r>
            <a:r>
              <a:rPr lang="zh-CN" altLang="en-US" sz="3600" b="1" i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的影响：</a:t>
            </a:r>
            <a:endParaRPr lang="en-US" altLang="zh-CN" sz="3600" b="1" i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、平原少、土地贫瘠，使得希腊人只有通过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商业贸易、海外殖民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才能维持生存和发展；</a:t>
            </a:r>
            <a:endParaRPr lang="en-US" altLang="zh-CN" sz="32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、海岸线曲折，海湾良港众多，温和的地中海气候，为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航海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提供了便利条件。</a:t>
            </a:r>
            <a:endParaRPr lang="en-US" altLang="zh-CN" sz="32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9512" y="188640"/>
            <a:ext cx="8568952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1. </a:t>
            </a:r>
            <a:r>
              <a:rPr lang="zh-CN" altLang="en-US" sz="3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独特的自然环境对</a:t>
            </a:r>
            <a:r>
              <a:rPr lang="zh-CN" altLang="en-US" sz="36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古希腊历史所</a:t>
            </a:r>
            <a:r>
              <a:rPr lang="zh-CN" altLang="en-US" sz="3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产生的影响：</a:t>
            </a:r>
            <a:endParaRPr lang="en-US" altLang="zh-CN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399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57143" y="116632"/>
            <a:ext cx="8784976" cy="653873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b="1" i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对</a:t>
            </a:r>
            <a:r>
              <a:rPr lang="zh-CN" altLang="en-US" sz="3600" b="1" i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价值观念</a:t>
            </a:r>
            <a:r>
              <a:rPr lang="zh-CN" altLang="en-US" sz="3600" b="1" i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的影响：</a:t>
            </a:r>
            <a:r>
              <a:rPr lang="en-US" altLang="zh-CN" sz="3600" b="1" i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/>
            </a:r>
            <a:br>
              <a:rPr lang="en-US" altLang="zh-CN" sz="3600" b="1" i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en-US" altLang="zh-CN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、商业贸易的发展，相对自由的社会环境，以及殖民和其他文化交流活动等。这一切都有助于古希腊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平等互利观念的形成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；</a:t>
            </a:r>
            <a:r>
              <a:rPr lang="en-US" altLang="zh-CN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/>
            </a:r>
            <a:br>
              <a:rPr lang="en-US" altLang="zh-CN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en-US" altLang="zh-CN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、发达的商品经济造成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以财产的多寡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而不是以门第的高低来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划分社会等级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的状况。</a:t>
            </a:r>
            <a:r>
              <a:rPr lang="en-US" altLang="zh-CN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/>
            </a:r>
            <a:br>
              <a:rPr lang="en-US" altLang="zh-CN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sz="3600" b="1" i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对</a:t>
            </a:r>
            <a:r>
              <a:rPr lang="zh-CN" altLang="en-US" sz="3600" b="1" i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民族精神</a:t>
            </a:r>
            <a:r>
              <a:rPr lang="zh-CN" altLang="en-US" sz="3600" b="1" i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的影响：</a:t>
            </a:r>
            <a:r>
              <a:rPr lang="en-US" altLang="zh-CN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/>
            </a:r>
            <a:br>
              <a:rPr lang="en-US" altLang="zh-CN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en-US" altLang="zh-CN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、小国寡民的城邦一旦由于人口的增加而无法负荷时，希腊人就会到海外去建立殖民地；</a:t>
            </a:r>
            <a:r>
              <a:rPr lang="en-US" altLang="zh-CN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/>
            </a:r>
            <a:br>
              <a:rPr lang="en-US" altLang="zh-CN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en-US" altLang="zh-CN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殖民活动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不仅缓和了希腊的社会矛盾，促进了商品经济的发展，而且与大规模的航海贸易活动相结合，铸就了古希腊民族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勇于开拓进取的民族精神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en-US" sz="24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341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107504" y="116632"/>
            <a:ext cx="8856984" cy="3312368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一、爱琴文明时期：约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BC3000——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约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BC1200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年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/>
            </a:r>
            <a:b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</a:b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二、“黑暗时代”：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BC12——BC9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世纪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/>
            </a:r>
            <a:b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</a:b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    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（又叫“荷马时代”“史诗时代”“英雄时代”）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/>
            </a:r>
            <a:b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</a:b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三、古风时代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：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BC8——BC6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世纪，城邦形成发展期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/>
            </a:r>
            <a:b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</a:b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  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、希腊的地理环境对古希腊历史的影响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/>
            </a:r>
            <a:b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</a:b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 </a:t>
            </a:r>
            <a:b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</a:b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282" y="2500306"/>
            <a:ext cx="864399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2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、古希腊城邦政体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14282" y="3071810"/>
            <a:ext cx="7143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）城邦的兴起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时间：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5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</a:p>
          <a:p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城邦的含义：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714348" y="4475157"/>
            <a:ext cx="8001056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希腊的一种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国家形态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，以一个城市为中心，包括周边若干村落。</a:t>
            </a:r>
            <a:endParaRPr lang="zh-CN" altLang="en-US" sz="2800" b="1" dirty="0"/>
          </a:p>
        </p:txBody>
      </p:sp>
      <p:sp>
        <p:nvSpPr>
          <p:cNvPr id="10" name="矩形 9"/>
          <p:cNvSpPr/>
          <p:nvPr/>
        </p:nvSpPr>
        <p:spPr>
          <a:xfrm>
            <a:off x="1714480" y="3500438"/>
            <a:ext cx="4071966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2800" b="1" dirty="0" smtClean="0">
                <a:latin typeface="华文新魏" pitchFamily="2" charset="-122"/>
                <a:ea typeface="华文新魏" pitchFamily="2" charset="-122"/>
              </a:rPr>
              <a:t>公元前</a:t>
            </a:r>
            <a:r>
              <a:rPr lang="en-US" altLang="zh-CN" sz="2800" b="1" dirty="0" smtClean="0">
                <a:latin typeface="华文新魏" pitchFamily="2" charset="-122"/>
                <a:ea typeface="华文新魏" pitchFamily="2" charset="-122"/>
              </a:rPr>
              <a:t>8——</a:t>
            </a:r>
            <a:r>
              <a:rPr lang="zh-CN" altLang="en-US" sz="2800" b="1" dirty="0" smtClean="0">
                <a:latin typeface="华文新魏" pitchFamily="2" charset="-122"/>
                <a:ea typeface="华文新魏" pitchFamily="2" charset="-122"/>
              </a:rPr>
              <a:t>前</a:t>
            </a:r>
            <a:r>
              <a:rPr lang="en-US" altLang="zh-CN" sz="2800" b="1" dirty="0" smtClean="0">
                <a:latin typeface="华文新魏" pitchFamily="2" charset="-122"/>
                <a:ea typeface="华文新魏" pitchFamily="2" charset="-122"/>
              </a:rPr>
              <a:t>6</a:t>
            </a:r>
            <a:r>
              <a:rPr lang="zh-CN" altLang="en-US" sz="2800" b="1" dirty="0" smtClean="0">
                <a:latin typeface="华文新魏" pitchFamily="2" charset="-122"/>
                <a:ea typeface="华文新魏" pitchFamily="2" charset="-122"/>
              </a:rPr>
              <a:t>世纪</a:t>
            </a:r>
            <a:endParaRPr lang="zh-CN" altLang="en-US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7158" y="5500702"/>
            <a:ext cx="3225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）城邦的特征：</a:t>
            </a:r>
            <a:endParaRPr lang="zh-CN" altLang="en-US" sz="2800" dirty="0"/>
          </a:p>
        </p:txBody>
      </p:sp>
      <p:sp>
        <p:nvSpPr>
          <p:cNvPr id="12" name="矩形 11"/>
          <p:cNvSpPr/>
          <p:nvPr/>
        </p:nvSpPr>
        <p:spPr>
          <a:xfrm>
            <a:off x="1357290" y="6072206"/>
            <a:ext cx="5857916" cy="58477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3200" b="1" dirty="0" smtClean="0">
                <a:latin typeface="华文新魏" pitchFamily="2" charset="-122"/>
                <a:ea typeface="华文新魏" pitchFamily="2" charset="-122"/>
              </a:rPr>
              <a:t>小国寡民，各邦长期独立自治</a:t>
            </a:r>
            <a:endParaRPr lang="zh-CN" altLang="en-US" sz="2000" dirty="0">
              <a:latin typeface="华文新魏" pitchFamily="2" charset="-122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658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城邦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1428736"/>
            <a:ext cx="3786214" cy="144655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华文新魏" pitchFamily="2" charset="-122"/>
                <a:ea typeface="华文新魏" pitchFamily="2" charset="-122"/>
              </a:rPr>
              <a:t>斯巴达城邦</a:t>
            </a:r>
            <a:endParaRPr lang="en-US" altLang="zh-CN" sz="3200" b="1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800" b="1" dirty="0" smtClean="0">
                <a:latin typeface="华文新魏" pitchFamily="2" charset="-122"/>
                <a:ea typeface="华文新魏" pitchFamily="2" charset="-122"/>
              </a:rPr>
              <a:t>面积：</a:t>
            </a:r>
            <a:r>
              <a:rPr lang="en-US" altLang="zh-CN" sz="2800" b="1" dirty="0" smtClean="0">
                <a:latin typeface="华文新魏" pitchFamily="2" charset="-122"/>
                <a:ea typeface="华文新魏" pitchFamily="2" charset="-122"/>
              </a:rPr>
              <a:t>8400</a:t>
            </a:r>
            <a:r>
              <a:rPr lang="zh-CN" altLang="en-US" sz="2800" b="1" dirty="0" smtClean="0">
                <a:latin typeface="华文新魏" pitchFamily="2" charset="-122"/>
                <a:ea typeface="华文新魏" pitchFamily="2" charset="-122"/>
              </a:rPr>
              <a:t>平方千米</a:t>
            </a:r>
            <a:endParaRPr lang="en-US" altLang="zh-CN" sz="2800" b="1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800" b="1" dirty="0" smtClean="0">
                <a:latin typeface="华文新魏" pitchFamily="2" charset="-122"/>
                <a:ea typeface="华文新魏" pitchFamily="2" charset="-122"/>
              </a:rPr>
              <a:t>人口：约</a:t>
            </a:r>
            <a:r>
              <a:rPr lang="en-US" altLang="zh-CN" sz="2800" b="1" dirty="0" smtClean="0">
                <a:latin typeface="华文新魏" pitchFamily="2" charset="-122"/>
                <a:ea typeface="华文新魏" pitchFamily="2" charset="-122"/>
              </a:rPr>
              <a:t>40</a:t>
            </a:r>
            <a:r>
              <a:rPr lang="zh-CN" altLang="en-US" sz="2800" b="1" dirty="0" smtClean="0">
                <a:latin typeface="华文新魏" pitchFamily="2" charset="-122"/>
                <a:ea typeface="华文新魏" pitchFamily="2" charset="-122"/>
              </a:rPr>
              <a:t>万</a:t>
            </a:r>
            <a:endParaRPr lang="zh-CN" altLang="en-US" sz="2800" b="1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3504" y="1428736"/>
            <a:ext cx="3786214" cy="144655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华文新魏" pitchFamily="2" charset="-122"/>
                <a:ea typeface="华文新魏" pitchFamily="2" charset="-122"/>
              </a:rPr>
              <a:t>雅典城邦</a:t>
            </a:r>
            <a:endParaRPr lang="en-US" altLang="zh-CN" sz="3200" b="1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800" b="1" dirty="0" smtClean="0">
                <a:latin typeface="华文新魏" pitchFamily="2" charset="-122"/>
                <a:ea typeface="华文新魏" pitchFamily="2" charset="-122"/>
              </a:rPr>
              <a:t>面积：</a:t>
            </a:r>
            <a:r>
              <a:rPr lang="en-US" altLang="zh-CN" sz="2800" b="1" dirty="0" smtClean="0">
                <a:latin typeface="华文新魏" pitchFamily="2" charset="-122"/>
                <a:ea typeface="华文新魏" pitchFamily="2" charset="-122"/>
              </a:rPr>
              <a:t>2550</a:t>
            </a:r>
            <a:r>
              <a:rPr lang="zh-CN" altLang="en-US" sz="2800" b="1" dirty="0" smtClean="0">
                <a:latin typeface="华文新魏" pitchFamily="2" charset="-122"/>
                <a:ea typeface="华文新魏" pitchFamily="2" charset="-122"/>
              </a:rPr>
              <a:t>平方千米</a:t>
            </a:r>
            <a:endParaRPr lang="en-US" altLang="zh-CN" sz="2800" b="1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800" b="1" dirty="0" smtClean="0">
                <a:latin typeface="华文新魏" pitchFamily="2" charset="-122"/>
                <a:ea typeface="华文新魏" pitchFamily="2" charset="-122"/>
              </a:rPr>
              <a:t>人口：约</a:t>
            </a:r>
            <a:r>
              <a:rPr lang="en-US" altLang="zh-CN" sz="2800" b="1" dirty="0" smtClean="0">
                <a:latin typeface="华文新魏" pitchFamily="2" charset="-122"/>
                <a:ea typeface="华文新魏" pitchFamily="2" charset="-122"/>
              </a:rPr>
              <a:t>20—30</a:t>
            </a:r>
            <a:r>
              <a:rPr lang="zh-CN" altLang="en-US" sz="2800" b="1" dirty="0" smtClean="0">
                <a:latin typeface="华文新魏" pitchFamily="2" charset="-122"/>
                <a:ea typeface="华文新魏" pitchFamily="2" charset="-122"/>
              </a:rPr>
              <a:t>万</a:t>
            </a:r>
            <a:endParaRPr lang="zh-CN" altLang="en-US" sz="2800" b="1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4929198"/>
            <a:ext cx="4357718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华文新魏" pitchFamily="2" charset="-122"/>
                <a:ea typeface="华文新魏" pitchFamily="2" charset="-122"/>
              </a:rPr>
              <a:t>北京市（</a:t>
            </a:r>
            <a:r>
              <a:rPr lang="en-US" altLang="zh-CN" sz="2800" b="1" dirty="0" smtClean="0">
                <a:latin typeface="华文新魏" pitchFamily="2" charset="-122"/>
                <a:ea typeface="华文新魏" pitchFamily="2" charset="-122"/>
              </a:rPr>
              <a:t>2015</a:t>
            </a:r>
            <a:r>
              <a:rPr lang="zh-CN" altLang="en-US" sz="2800" b="1" dirty="0" smtClean="0">
                <a:latin typeface="华文新魏" pitchFamily="2" charset="-122"/>
                <a:ea typeface="华文新魏" pitchFamily="2" charset="-122"/>
              </a:rPr>
              <a:t>）</a:t>
            </a:r>
            <a:endParaRPr lang="en-US" altLang="zh-CN" sz="2800" b="1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800" b="1" dirty="0" smtClean="0">
                <a:latin typeface="华文新魏" pitchFamily="2" charset="-122"/>
                <a:ea typeface="华文新魏" pitchFamily="2" charset="-122"/>
              </a:rPr>
              <a:t>面积：</a:t>
            </a:r>
            <a:r>
              <a:rPr lang="en-US" altLang="zh-CN" sz="2800" b="1" dirty="0" smtClean="0">
                <a:latin typeface="华文新魏" pitchFamily="2" charset="-122"/>
                <a:ea typeface="华文新魏" pitchFamily="2" charset="-122"/>
              </a:rPr>
              <a:t>16410.54</a:t>
            </a:r>
            <a:r>
              <a:rPr lang="zh-CN" altLang="en-US" sz="2800" b="1" dirty="0" smtClean="0">
                <a:latin typeface="华文新魏" pitchFamily="2" charset="-122"/>
                <a:ea typeface="华文新魏" pitchFamily="2" charset="-122"/>
              </a:rPr>
              <a:t>平方千米</a:t>
            </a:r>
            <a:endParaRPr lang="en-US" altLang="zh-CN" sz="2800" b="1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800" b="1" dirty="0" smtClean="0">
                <a:latin typeface="华文新魏" pitchFamily="2" charset="-122"/>
                <a:ea typeface="华文新魏" pitchFamily="2" charset="-122"/>
              </a:rPr>
              <a:t>人口：</a:t>
            </a:r>
            <a:r>
              <a:rPr lang="en-US" altLang="zh-CN" sz="2800" b="1" dirty="0" smtClean="0">
                <a:latin typeface="华文新魏" pitchFamily="2" charset="-122"/>
                <a:ea typeface="华文新魏" pitchFamily="2" charset="-122"/>
              </a:rPr>
              <a:t>2168.9</a:t>
            </a:r>
            <a:r>
              <a:rPr lang="zh-CN" altLang="en-US" sz="2800" b="1" dirty="0" smtClean="0">
                <a:latin typeface="华文新魏" pitchFamily="2" charset="-122"/>
                <a:ea typeface="华文新魏" pitchFamily="2" charset="-122"/>
              </a:rPr>
              <a:t>万</a:t>
            </a:r>
            <a:endParaRPr lang="zh-CN" altLang="en-US" sz="2800" b="1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628" y="4929198"/>
            <a:ext cx="3929090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华文新魏" pitchFamily="2" charset="-122"/>
                <a:ea typeface="华文新魏" pitchFamily="2" charset="-122"/>
              </a:rPr>
              <a:t>顺义区（</a:t>
            </a:r>
            <a:r>
              <a:rPr lang="en-US" altLang="zh-CN" sz="2800" b="1" dirty="0" smtClean="0">
                <a:latin typeface="华文新魏" pitchFamily="2" charset="-122"/>
                <a:ea typeface="华文新魏" pitchFamily="2" charset="-122"/>
              </a:rPr>
              <a:t>2012</a:t>
            </a:r>
            <a:r>
              <a:rPr lang="zh-CN" altLang="en-US" sz="2800" b="1" dirty="0" smtClean="0">
                <a:latin typeface="华文新魏" pitchFamily="2" charset="-122"/>
                <a:ea typeface="华文新魏" pitchFamily="2" charset="-122"/>
              </a:rPr>
              <a:t>）</a:t>
            </a:r>
            <a:endParaRPr lang="en-US" altLang="zh-CN" sz="2800" b="1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800" b="1" dirty="0" smtClean="0">
                <a:latin typeface="华文新魏" pitchFamily="2" charset="-122"/>
                <a:ea typeface="华文新魏" pitchFamily="2" charset="-122"/>
              </a:rPr>
              <a:t>面积：</a:t>
            </a:r>
            <a:r>
              <a:rPr lang="en-US" altLang="zh-CN" sz="2800" b="1" dirty="0" smtClean="0">
                <a:latin typeface="华文新魏" pitchFamily="2" charset="-122"/>
                <a:ea typeface="华文新魏" pitchFamily="2" charset="-122"/>
              </a:rPr>
              <a:t>1019.89</a:t>
            </a:r>
            <a:r>
              <a:rPr lang="zh-CN" altLang="en-US" sz="2800" b="1" dirty="0" smtClean="0">
                <a:latin typeface="华文新魏" pitchFamily="2" charset="-122"/>
                <a:ea typeface="华文新魏" pitchFamily="2" charset="-122"/>
              </a:rPr>
              <a:t>平方千米</a:t>
            </a:r>
            <a:endParaRPr lang="en-US" altLang="zh-CN" sz="2800" b="1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800" b="1" dirty="0" smtClean="0">
                <a:latin typeface="华文新魏" pitchFamily="2" charset="-122"/>
                <a:ea typeface="华文新魏" pitchFamily="2" charset="-122"/>
              </a:rPr>
              <a:t>人口：</a:t>
            </a:r>
            <a:r>
              <a:rPr lang="en-US" altLang="zh-CN" sz="2800" b="1" dirty="0" smtClean="0">
                <a:latin typeface="华文新魏" pitchFamily="2" charset="-122"/>
                <a:ea typeface="华文新魏" pitchFamily="2" charset="-122"/>
              </a:rPr>
              <a:t>95.3</a:t>
            </a:r>
            <a:r>
              <a:rPr lang="zh-CN" altLang="en-US" sz="2800" b="1" dirty="0" smtClean="0">
                <a:latin typeface="华文新魏" pitchFamily="2" charset="-122"/>
                <a:ea typeface="华文新魏" pitchFamily="2" charset="-122"/>
              </a:rPr>
              <a:t>万</a:t>
            </a:r>
            <a:endParaRPr lang="zh-CN" altLang="en-US" sz="2800" b="1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42976" y="3500438"/>
            <a:ext cx="7286676" cy="70788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4000" b="1" dirty="0" smtClean="0">
                <a:latin typeface="华文新魏" pitchFamily="2" charset="-122"/>
                <a:ea typeface="华文新魏" pitchFamily="2" charset="-122"/>
              </a:rPr>
              <a:t>小国寡民，各邦长期独立自治</a:t>
            </a:r>
            <a:endParaRPr lang="zh-CN" altLang="en-US" sz="2800" dirty="0"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07504" y="116632"/>
            <a:ext cx="8856984" cy="381243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一、爱琴文明时期：约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BC3000——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约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BC1200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年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/>
            </a:r>
            <a:b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</a:b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二、“黑暗时代”：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BC12——BC9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世纪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/>
            </a:r>
            <a:b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</a:b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    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（又叫“荷马时代”“史诗时代”“英雄时代”）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/>
            </a:r>
            <a:b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</a:b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三、古风时代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：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BC8——BC6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世纪，城邦形成发展期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/>
            </a:r>
            <a:b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</a:b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  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、希腊的地理环境对古希腊历史的影响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/>
            </a:r>
            <a:b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</a:b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  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、古希腊城邦政体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/>
            </a:r>
            <a:b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</a:b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 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）城邦的兴起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/>
            </a:r>
            <a:b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</a:b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 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）城邦的特征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5720" y="3786190"/>
            <a:ext cx="8072494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）城邦公民</a:t>
            </a:r>
            <a:endParaRPr lang="zh-CN" altLang="en-US" sz="2800" dirty="0"/>
          </a:p>
        </p:txBody>
      </p:sp>
      <p:sp>
        <p:nvSpPr>
          <p:cNvPr id="5" name="椭圆 4"/>
          <p:cNvSpPr>
            <a:spLocks noChangeArrowheads="1"/>
          </p:cNvSpPr>
          <p:nvPr/>
        </p:nvSpPr>
        <p:spPr bwMode="auto">
          <a:xfrm>
            <a:off x="2897173" y="4740282"/>
            <a:ext cx="3604377" cy="169565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椭圆 5"/>
          <p:cNvSpPr>
            <a:spLocks noChangeArrowheads="1"/>
          </p:cNvSpPr>
          <p:nvPr/>
        </p:nvSpPr>
        <p:spPr bwMode="auto">
          <a:xfrm>
            <a:off x="3328974" y="5027620"/>
            <a:ext cx="2666730" cy="1150006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椭圆 6"/>
          <p:cNvSpPr>
            <a:spLocks noChangeArrowheads="1"/>
          </p:cNvSpPr>
          <p:nvPr/>
        </p:nvSpPr>
        <p:spPr bwMode="auto">
          <a:xfrm>
            <a:off x="3616311" y="5243519"/>
            <a:ext cx="2089840" cy="725758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椭圆 7"/>
          <p:cNvSpPr>
            <a:spLocks noChangeArrowheads="1"/>
          </p:cNvSpPr>
          <p:nvPr/>
        </p:nvSpPr>
        <p:spPr bwMode="auto">
          <a:xfrm>
            <a:off x="4121136" y="5459420"/>
            <a:ext cx="937647" cy="30284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1214414" y="6143644"/>
            <a:ext cx="1312705" cy="469911"/>
          </a:xfrm>
          <a:prstGeom prst="wedgeRoundRectCallout">
            <a:avLst>
              <a:gd name="adj1" fmla="val 103392"/>
              <a:gd name="adj2" fmla="val -28950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 sz="2400" b="1" dirty="0"/>
              <a:t>奴隶</a:t>
            </a:r>
          </a:p>
        </p:txBody>
      </p:sp>
      <p:sp>
        <p:nvSpPr>
          <p:cNvPr id="10" name="圆角矩形标注 9"/>
          <p:cNvSpPr>
            <a:spLocks noChangeArrowheads="1"/>
          </p:cNvSpPr>
          <p:nvPr/>
        </p:nvSpPr>
        <p:spPr bwMode="auto">
          <a:xfrm>
            <a:off x="7072330" y="5929330"/>
            <a:ext cx="1477985" cy="424248"/>
          </a:xfrm>
          <a:prstGeom prst="wedgeRoundRectCallout">
            <a:avLst>
              <a:gd name="adj1" fmla="val -99718"/>
              <a:gd name="adj2" fmla="val -125756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 sz="2400" b="1" dirty="0"/>
              <a:t>外邦人</a:t>
            </a:r>
          </a:p>
        </p:txBody>
      </p:sp>
      <p:sp>
        <p:nvSpPr>
          <p:cNvPr id="11" name="圆角矩形标注 10"/>
          <p:cNvSpPr>
            <a:spLocks noChangeArrowheads="1"/>
          </p:cNvSpPr>
          <p:nvPr/>
        </p:nvSpPr>
        <p:spPr bwMode="auto">
          <a:xfrm>
            <a:off x="7000892" y="5000636"/>
            <a:ext cx="1910256" cy="428628"/>
          </a:xfrm>
          <a:prstGeom prst="wedgeRoundRectCallout">
            <a:avLst>
              <a:gd name="adj1" fmla="val -113581"/>
              <a:gd name="adj2" fmla="val 79115"/>
              <a:gd name="adj3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 sz="2400" b="1" dirty="0"/>
              <a:t>未成年人</a:t>
            </a:r>
          </a:p>
        </p:txBody>
      </p:sp>
      <p:sp>
        <p:nvSpPr>
          <p:cNvPr id="12" name="圆角矩形标注 11"/>
          <p:cNvSpPr>
            <a:spLocks noChangeArrowheads="1"/>
          </p:cNvSpPr>
          <p:nvPr/>
        </p:nvSpPr>
        <p:spPr bwMode="auto">
          <a:xfrm flipH="1">
            <a:off x="1214414" y="5357826"/>
            <a:ext cx="1176031" cy="424248"/>
          </a:xfrm>
          <a:prstGeom prst="wedgeRoundRectCallout">
            <a:avLst>
              <a:gd name="adj1" fmla="val -173797"/>
              <a:gd name="adj2" fmla="val 14333"/>
              <a:gd name="adj3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 sz="2400" b="1" dirty="0"/>
              <a:t>妇女</a:t>
            </a:r>
          </a:p>
        </p:txBody>
      </p:sp>
      <p:sp>
        <p:nvSpPr>
          <p:cNvPr id="13" name="圆角矩形标注 12"/>
          <p:cNvSpPr>
            <a:spLocks noChangeArrowheads="1"/>
          </p:cNvSpPr>
          <p:nvPr/>
        </p:nvSpPr>
        <p:spPr bwMode="auto">
          <a:xfrm>
            <a:off x="4357686" y="3643314"/>
            <a:ext cx="2286016" cy="714380"/>
          </a:xfrm>
          <a:prstGeom prst="wedgeRoundRectCallout">
            <a:avLst>
              <a:gd name="adj1" fmla="val -39592"/>
              <a:gd name="adj2" fmla="val 225566"/>
              <a:gd name="adj3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 sz="3200" b="1" dirty="0">
                <a:solidFill>
                  <a:srgbClr val="FFFFFF"/>
                </a:solidFill>
                <a:latin typeface="华文新魏" pitchFamily="2" charset="-122"/>
                <a:ea typeface="华文新魏" pitchFamily="2" charset="-122"/>
              </a:rPr>
              <a:t>城邦公民</a:t>
            </a:r>
          </a:p>
        </p:txBody>
      </p:sp>
      <p:sp>
        <p:nvSpPr>
          <p:cNvPr id="14" name="椭圆 13"/>
          <p:cNvSpPr>
            <a:spLocks noChangeArrowheads="1"/>
          </p:cNvSpPr>
          <p:nvPr/>
        </p:nvSpPr>
        <p:spPr bwMode="auto">
          <a:xfrm>
            <a:off x="2500298" y="4429132"/>
            <a:ext cx="4397403" cy="2239976"/>
          </a:xfrm>
          <a:prstGeom prst="ellipse">
            <a:avLst/>
          </a:prstGeom>
          <a:noFill/>
          <a:ln w="76200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marL="812800" indent="-812800">
              <a:buFontTx/>
              <a:buAutoNum type="ea1JpnChsDbPeriod"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:\Users\Administrator\Desktop\timg.jpg"/>
          <p:cNvPicPr>
            <a:picLocks noChangeAspect="1" noChangeArrowheads="1"/>
          </p:cNvPicPr>
          <p:nvPr/>
        </p:nvPicPr>
        <p:blipFill>
          <a:blip r:embed="rId2">
            <a:lum bright="-32000" contrast="26000"/>
          </a:blip>
          <a:srcRect/>
          <a:stretch>
            <a:fillRect/>
          </a:stretch>
        </p:blipFill>
        <p:spPr bwMode="auto">
          <a:xfrm>
            <a:off x="1857356" y="2928934"/>
            <a:ext cx="5711825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890140" y="142852"/>
            <a:ext cx="2967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祖籍本邦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00562" y="214290"/>
            <a:ext cx="1576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成年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43702" y="428604"/>
            <a:ext cx="1569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男性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8596" y="1000108"/>
            <a:ext cx="4339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拥有一定财产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71736" y="1791290"/>
            <a:ext cx="64171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能够自备武装服兵役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500"/>
                    </a14:imgEffect>
                    <a14:imgEffect>
                      <a14:saturation sat="76000"/>
                    </a14:imgEffect>
                    <a14:imgEffect>
                      <a14:brightnessContrast bright="48000" contrast="-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578" cy="685800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4666530"/>
          </a:xfrm>
          <a:noFill/>
        </p:spPr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en-US" altLang="zh-CN" b="1" dirty="0" smtClean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zh-CN" altLang="en-US" b="1" dirty="0" smtClean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课  爱琴文明与古希腊城邦制度</a:t>
            </a:r>
            <a:r>
              <a:rPr lang="en-US" altLang="zh-CN" sz="3600" b="1" dirty="0" smtClean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/>
            </a:r>
            <a:br>
              <a:rPr lang="en-US" altLang="zh-CN" sz="3600" b="1" dirty="0" smtClean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en-US" altLang="zh-CN" sz="2800" b="1" dirty="0" smtClean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en-US" altLang="zh-CN" sz="3600" b="1" dirty="0" smtClean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/>
            </a:r>
            <a:br>
              <a:rPr lang="en-US" altLang="zh-CN" sz="3600" b="1" dirty="0" smtClean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en-US" altLang="zh-CN" sz="2400" b="1" dirty="0" smtClean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en-US" altLang="zh-CN" sz="3600" b="1" dirty="0" smtClean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/>
            </a:r>
            <a:br>
              <a:rPr lang="en-US" altLang="zh-CN" sz="3600" b="1" dirty="0" smtClean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sz="3600" b="1" dirty="0" smtClean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课标要求：</a:t>
            </a:r>
            <a:r>
              <a:rPr lang="en-US" altLang="zh-CN" sz="3600" b="1" dirty="0" smtClean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/>
            </a:r>
            <a:br>
              <a:rPr lang="en-US" altLang="zh-CN" sz="3600" b="1" dirty="0" smtClean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r>
              <a:rPr lang="zh-CN" altLang="en-US" sz="3600" b="1" dirty="0" smtClean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了解希腊自然地理环境和希腊城邦制度对希腊文明的影响，认识西方民主政治产生的历史条件</a:t>
            </a:r>
            <a:endParaRPr lang="zh-CN" altLang="en-US" sz="3600" b="1" dirty="0">
              <a:solidFill>
                <a:srgbClr val="FFFF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95536" y="4509120"/>
            <a:ext cx="8424936" cy="2246769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eaLnBrk="0" hangingPunct="0">
              <a:defRPr sz="32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lvl="1" algn="ctr" eaLnBrk="1" hangingPunct="1">
              <a:buFontTx/>
              <a:buNone/>
            </a:pPr>
            <a:r>
              <a:rPr lang="en-US" altLang="zh-CN" sz="2800" b="0" dirty="0">
                <a:solidFill>
                  <a:schemeClr val="bg1"/>
                </a:solidFill>
                <a:latin typeface="Tahoma" pitchFamily="34" charset="0"/>
                <a:ea typeface="黑体" pitchFamily="49" charset="-122"/>
              </a:rPr>
              <a:t>【</a:t>
            </a:r>
            <a:r>
              <a:rPr lang="zh-CN" altLang="en-US" sz="2800" b="0" dirty="0">
                <a:solidFill>
                  <a:schemeClr val="bg1"/>
                </a:solidFill>
                <a:latin typeface="Tahoma" pitchFamily="34" charset="0"/>
                <a:ea typeface="黑体" pitchFamily="49" charset="-122"/>
              </a:rPr>
              <a:t>分解课标</a:t>
            </a:r>
            <a:r>
              <a:rPr lang="en-US" altLang="zh-CN" sz="2800" b="0" dirty="0">
                <a:solidFill>
                  <a:schemeClr val="bg1"/>
                </a:solidFill>
                <a:latin typeface="Tahoma" pitchFamily="34" charset="0"/>
                <a:ea typeface="黑体" pitchFamily="49" charset="-122"/>
              </a:rPr>
              <a:t>】</a:t>
            </a:r>
          </a:p>
          <a:p>
            <a:pPr marL="0" lvl="1" algn="ctr" eaLnBrk="1" hangingPunct="1">
              <a:buFontTx/>
              <a:buNone/>
            </a:pPr>
            <a:r>
              <a:rPr lang="en-US" altLang="zh-CN" sz="2800" b="0" dirty="0">
                <a:solidFill>
                  <a:schemeClr val="bg1"/>
                </a:solidFill>
                <a:latin typeface="Tahoma" pitchFamily="34" charset="0"/>
                <a:ea typeface="黑体" pitchFamily="49" charset="-122"/>
              </a:rPr>
              <a:t>1.</a:t>
            </a:r>
            <a:r>
              <a:rPr lang="zh-CN" altLang="en-US" sz="2800" b="0" dirty="0">
                <a:solidFill>
                  <a:schemeClr val="bg1"/>
                </a:solidFill>
                <a:latin typeface="Tahoma" pitchFamily="34" charset="0"/>
                <a:ea typeface="黑体" pitchFamily="49" charset="-122"/>
              </a:rPr>
              <a:t>希腊地形特征。</a:t>
            </a:r>
            <a:endParaRPr lang="en-US" altLang="zh-CN" sz="2800" b="0" dirty="0">
              <a:solidFill>
                <a:schemeClr val="bg1"/>
              </a:solidFill>
              <a:latin typeface="Tahoma" pitchFamily="34" charset="0"/>
              <a:ea typeface="黑体" pitchFamily="49" charset="-122"/>
            </a:endParaRPr>
          </a:p>
          <a:p>
            <a:pPr marL="0" lvl="1" algn="ctr" eaLnBrk="1" hangingPunct="1">
              <a:buFontTx/>
              <a:buNone/>
            </a:pPr>
            <a:r>
              <a:rPr lang="en-US" altLang="zh-CN" sz="2800" b="0" dirty="0" smtClean="0">
                <a:solidFill>
                  <a:schemeClr val="bg1"/>
                </a:solidFill>
                <a:latin typeface="Tahoma" pitchFamily="34" charset="0"/>
                <a:ea typeface="黑体" pitchFamily="49" charset="-122"/>
              </a:rPr>
              <a:t>2.</a:t>
            </a:r>
            <a:r>
              <a:rPr lang="zh-CN" altLang="en-US" sz="2800" b="0" dirty="0" smtClean="0">
                <a:solidFill>
                  <a:schemeClr val="bg1"/>
                </a:solidFill>
                <a:latin typeface="Tahoma" pitchFamily="34" charset="0"/>
                <a:ea typeface="黑体" pitchFamily="49" charset="-122"/>
              </a:rPr>
              <a:t>古希腊的城邦政体。</a:t>
            </a:r>
            <a:endParaRPr lang="en-US" altLang="zh-CN" sz="2800" b="0" dirty="0">
              <a:solidFill>
                <a:schemeClr val="bg1"/>
              </a:solidFill>
              <a:latin typeface="Tahoma" pitchFamily="34" charset="0"/>
              <a:ea typeface="黑体" pitchFamily="49" charset="-122"/>
            </a:endParaRPr>
          </a:p>
          <a:p>
            <a:pPr marL="0" lvl="1" algn="ctr" eaLnBrk="1" hangingPunct="1">
              <a:buFontTx/>
              <a:buNone/>
            </a:pPr>
            <a:r>
              <a:rPr lang="en-US" altLang="zh-CN" sz="2800" b="0" dirty="0">
                <a:solidFill>
                  <a:schemeClr val="bg1"/>
                </a:solidFill>
                <a:latin typeface="Tahoma" pitchFamily="34" charset="0"/>
                <a:ea typeface="黑体" pitchFamily="49" charset="-122"/>
              </a:rPr>
              <a:t>3.</a:t>
            </a:r>
            <a:r>
              <a:rPr lang="zh-CN" altLang="en-US" sz="2800" b="0" dirty="0">
                <a:solidFill>
                  <a:schemeClr val="bg1"/>
                </a:solidFill>
                <a:latin typeface="Tahoma" pitchFamily="34" charset="0"/>
                <a:ea typeface="黑体" pitchFamily="49" charset="-122"/>
              </a:rPr>
              <a:t>希腊地形特征、城邦制度与希腊文明的</a:t>
            </a:r>
            <a:r>
              <a:rPr lang="zh-CN" altLang="en-US" sz="2800" b="0" dirty="0" smtClean="0">
                <a:solidFill>
                  <a:schemeClr val="bg1"/>
                </a:solidFill>
                <a:latin typeface="Tahoma" pitchFamily="34" charset="0"/>
                <a:ea typeface="黑体" pitchFamily="49" charset="-122"/>
              </a:rPr>
              <a:t>关系。</a:t>
            </a:r>
            <a:endParaRPr lang="en-US" altLang="zh-CN" sz="2800" b="0" dirty="0" smtClean="0">
              <a:solidFill>
                <a:schemeClr val="bg1"/>
              </a:solidFill>
              <a:latin typeface="Tahoma" pitchFamily="34" charset="0"/>
              <a:ea typeface="黑体" pitchFamily="49" charset="-122"/>
            </a:endParaRPr>
          </a:p>
          <a:p>
            <a:pPr marL="0" lvl="1" algn="ctr" eaLnBrk="1" hangingPunct="1">
              <a:buFontTx/>
              <a:buNone/>
            </a:pPr>
            <a:r>
              <a:rPr lang="en-US" altLang="zh-CN" sz="2800" b="0" dirty="0" smtClean="0">
                <a:solidFill>
                  <a:schemeClr val="bg1"/>
                </a:solidFill>
                <a:latin typeface="Tahoma" pitchFamily="34" charset="0"/>
                <a:ea typeface="黑体" pitchFamily="49" charset="-122"/>
              </a:rPr>
              <a:t>4.</a:t>
            </a:r>
            <a:r>
              <a:rPr lang="zh-CN" altLang="en-US" sz="2800" b="0" dirty="0" smtClean="0">
                <a:solidFill>
                  <a:schemeClr val="bg1"/>
                </a:solidFill>
                <a:latin typeface="Tahoma" pitchFamily="34" charset="0"/>
                <a:ea typeface="黑体" pitchFamily="49" charset="-122"/>
              </a:rPr>
              <a:t>希腊文明与西方政治文明的关系。</a:t>
            </a:r>
            <a:endParaRPr lang="zh-CN" altLang="en-US" sz="2800" b="0" dirty="0">
              <a:solidFill>
                <a:schemeClr val="bg1"/>
              </a:solidFill>
              <a:latin typeface="Tahoma" pitchFamily="34" charset="0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292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07504" y="116632"/>
            <a:ext cx="8856984" cy="43839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一、爱琴文明时期：约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BC3000——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约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BC1200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年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/>
            </a:r>
            <a:b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</a:b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二、“黑暗时代”：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BC12——BC9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世纪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/>
            </a:r>
            <a:b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</a:b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    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（又叫“荷马时代”“史诗时代”“英雄时代”）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/>
            </a:r>
            <a:b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</a:b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三、古风时代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：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BC8——BC6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世纪，城邦形成发展期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/>
            </a:r>
            <a:b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</a:b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  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、希腊的地理环境对古希腊历史的影响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/>
            </a:r>
            <a:b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</a:b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  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、古希腊城邦政体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/>
            </a:r>
            <a:b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</a:b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 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）城邦的兴起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/>
            </a:r>
            <a:b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</a:b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 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）城邦的特征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/>
            </a:r>
            <a:b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</a:b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 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）城邦公民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5720" y="4214818"/>
            <a:ext cx="8429684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）政体类型</a:t>
            </a:r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714348" y="5034519"/>
            <a:ext cx="7572428" cy="1323439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贵族制</a:t>
            </a:r>
            <a:r>
              <a:rPr lang="zh-CN" altLang="en-U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和</a:t>
            </a:r>
            <a:r>
              <a:rPr lang="zh-CN" altLang="en-US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民主制</a:t>
            </a:r>
            <a:r>
              <a:rPr lang="zh-CN" altLang="en-U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最为流行</a:t>
            </a:r>
            <a:endParaRPr lang="en-US" altLang="zh-CN" sz="44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  <a:p>
            <a:pPr algn="ctr"/>
            <a:r>
              <a:rPr lang="zh-CN" altLang="en-US" sz="3600" b="1" dirty="0" smtClean="0">
                <a:ln w="11430"/>
                <a:latin typeface="华文新魏" pitchFamily="2" charset="-122"/>
                <a:ea typeface="华文新魏" pitchFamily="2" charset="-122"/>
              </a:rPr>
              <a:t>还有君主制、寡头制、僭主制</a:t>
            </a:r>
            <a:endParaRPr lang="zh-CN" altLang="en-US" sz="4400" b="1" cap="none" spc="0" dirty="0">
              <a:ln w="11430"/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874799"/>
              </p:ext>
            </p:extLst>
          </p:nvPr>
        </p:nvGraphicFramePr>
        <p:xfrm>
          <a:off x="323528" y="260648"/>
          <a:ext cx="8352928" cy="5616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6624736"/>
              </a:tblGrid>
              <a:tr h="1123325">
                <a:tc>
                  <a:txBody>
                    <a:bodyPr/>
                    <a:lstStyle/>
                    <a:p>
                      <a:pPr algn="ctr"/>
                      <a:endParaRPr lang="en-US" altLang="zh-CN" sz="1800" b="1" dirty="0" smtClean="0">
                        <a:latin typeface="华文楷体" pitchFamily="2" charset="-122"/>
                        <a:ea typeface="华文楷体" pitchFamily="2" charset="-122"/>
                      </a:endParaRPr>
                    </a:p>
                    <a:p>
                      <a:pPr algn="ctr"/>
                      <a:r>
                        <a:rPr lang="zh-CN" altLang="en-US" sz="3200" b="1" dirty="0" smtClean="0">
                          <a:latin typeface="华文楷体" pitchFamily="2" charset="-122"/>
                          <a:ea typeface="华文楷体" pitchFamily="2" charset="-122"/>
                        </a:rPr>
                        <a:t>民主制</a:t>
                      </a:r>
                      <a:endParaRPr lang="zh-CN" altLang="en-US" sz="3200" b="1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>
                          <a:latin typeface="华文楷体" pitchFamily="2" charset="-122"/>
                          <a:ea typeface="华文楷体" pitchFamily="2" charset="-122"/>
                        </a:rPr>
                        <a:t>权力掌握在</a:t>
                      </a:r>
                      <a:r>
                        <a:rPr lang="zh-CN" altLang="en-US" sz="3200" b="1" dirty="0" smtClean="0">
                          <a:solidFill>
                            <a:srgbClr val="FF0000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全体公民</a:t>
                      </a:r>
                      <a:r>
                        <a:rPr lang="zh-CN" altLang="en-US" sz="3200" b="1" dirty="0" smtClean="0">
                          <a:latin typeface="华文楷体" pitchFamily="2" charset="-122"/>
                          <a:ea typeface="华文楷体" pitchFamily="2" charset="-122"/>
                        </a:rPr>
                        <a:t>手中，公民大会拥有国家最高统治权力</a:t>
                      </a:r>
                      <a:endParaRPr lang="zh-CN" altLang="en-US" sz="3200" b="1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1123325">
                <a:tc>
                  <a:txBody>
                    <a:bodyPr/>
                    <a:lstStyle/>
                    <a:p>
                      <a:pPr algn="ctr"/>
                      <a:endParaRPr lang="en-US" altLang="zh-CN" sz="1800" b="1" dirty="0" smtClean="0">
                        <a:solidFill>
                          <a:schemeClr val="bg1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  <a:p>
                      <a:pPr algn="ctr"/>
                      <a:r>
                        <a:rPr lang="zh-CN" altLang="en-US" sz="3200" b="1" dirty="0" smtClean="0">
                          <a:solidFill>
                            <a:schemeClr val="bg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贵族制</a:t>
                      </a:r>
                      <a:endParaRPr lang="zh-CN" altLang="en-US" sz="3200" b="1" dirty="0">
                        <a:solidFill>
                          <a:schemeClr val="bg1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>
                          <a:solidFill>
                            <a:schemeClr val="bg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权力掌握在</a:t>
                      </a:r>
                      <a:r>
                        <a:rPr lang="zh-CN" altLang="en-US" sz="3200" b="1" dirty="0" smtClean="0">
                          <a:solidFill>
                            <a:srgbClr val="FF0000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一部分</a:t>
                      </a:r>
                      <a:r>
                        <a:rPr lang="zh-CN" altLang="en-US" sz="3200" b="1" dirty="0" smtClean="0">
                          <a:solidFill>
                            <a:schemeClr val="bg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人手中，贵族权力受公民大会制约</a:t>
                      </a:r>
                      <a:endParaRPr lang="zh-CN" altLang="en-US" sz="3200" b="1" dirty="0">
                        <a:solidFill>
                          <a:schemeClr val="bg1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1123325">
                <a:tc>
                  <a:txBody>
                    <a:bodyPr/>
                    <a:lstStyle/>
                    <a:p>
                      <a:pPr algn="ctr"/>
                      <a:endParaRPr lang="en-US" altLang="zh-CN" sz="1800" b="1" dirty="0" smtClean="0">
                        <a:solidFill>
                          <a:schemeClr val="bg1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  <a:p>
                      <a:pPr algn="ctr"/>
                      <a:r>
                        <a:rPr lang="zh-CN" altLang="en-US" sz="3200" b="1" dirty="0" smtClean="0">
                          <a:solidFill>
                            <a:schemeClr val="bg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僭主制</a:t>
                      </a:r>
                      <a:endParaRPr lang="zh-CN" altLang="en-US" sz="3200" b="1" dirty="0">
                        <a:solidFill>
                          <a:schemeClr val="bg1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>
                          <a:solidFill>
                            <a:schemeClr val="bg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权力掌握在</a:t>
                      </a:r>
                      <a:r>
                        <a:rPr lang="zh-CN" altLang="en-US" sz="3200" b="1" dirty="0" smtClean="0">
                          <a:solidFill>
                            <a:srgbClr val="FF0000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一人</a:t>
                      </a:r>
                      <a:r>
                        <a:rPr lang="zh-CN" altLang="en-US" sz="3200" b="1" dirty="0" smtClean="0">
                          <a:solidFill>
                            <a:schemeClr val="bg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手中，但其权力是通过非法手段夺取的</a:t>
                      </a:r>
                      <a:endParaRPr lang="zh-CN" altLang="en-US" sz="3200" b="1" dirty="0">
                        <a:solidFill>
                          <a:schemeClr val="bg1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1123325">
                <a:tc>
                  <a:txBody>
                    <a:bodyPr/>
                    <a:lstStyle/>
                    <a:p>
                      <a:pPr algn="ctr"/>
                      <a:endParaRPr lang="en-US" altLang="zh-CN" sz="1800" b="1" dirty="0" smtClean="0">
                        <a:solidFill>
                          <a:schemeClr val="bg1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  <a:p>
                      <a:pPr algn="ctr"/>
                      <a:r>
                        <a:rPr lang="zh-CN" altLang="en-US" sz="3200" b="1" dirty="0" smtClean="0">
                          <a:solidFill>
                            <a:schemeClr val="bg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寡头制</a:t>
                      </a:r>
                      <a:endParaRPr lang="zh-CN" altLang="en-US" sz="3200" b="1" dirty="0">
                        <a:solidFill>
                          <a:schemeClr val="bg1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>
                          <a:solidFill>
                            <a:schemeClr val="bg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权力掌握在</a:t>
                      </a:r>
                      <a:r>
                        <a:rPr lang="zh-CN" altLang="en-US" sz="3200" b="1" dirty="0" smtClean="0">
                          <a:solidFill>
                            <a:srgbClr val="FF0000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少数贵族</a:t>
                      </a:r>
                      <a:r>
                        <a:rPr lang="zh-CN" altLang="en-US" sz="3200" b="1" dirty="0" smtClean="0">
                          <a:solidFill>
                            <a:schemeClr val="bg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手中，公民大会和其他国家机关处于次要地位</a:t>
                      </a:r>
                      <a:endParaRPr lang="zh-CN" altLang="en-US" sz="3200" b="1" dirty="0">
                        <a:solidFill>
                          <a:schemeClr val="bg1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1123325">
                <a:tc>
                  <a:txBody>
                    <a:bodyPr/>
                    <a:lstStyle/>
                    <a:p>
                      <a:pPr algn="ctr"/>
                      <a:endParaRPr lang="en-US" altLang="zh-CN" sz="1800" b="1" dirty="0" smtClean="0">
                        <a:solidFill>
                          <a:schemeClr val="bg1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  <a:p>
                      <a:pPr algn="ctr"/>
                      <a:r>
                        <a:rPr lang="zh-CN" altLang="en-US" sz="3200" b="1" dirty="0" smtClean="0">
                          <a:solidFill>
                            <a:schemeClr val="bg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君主制</a:t>
                      </a:r>
                      <a:endParaRPr lang="zh-CN" altLang="en-US" sz="3200" b="1" dirty="0">
                        <a:solidFill>
                          <a:schemeClr val="bg1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>
                          <a:solidFill>
                            <a:schemeClr val="bg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权力掌握在</a:t>
                      </a:r>
                      <a:r>
                        <a:rPr lang="zh-CN" altLang="en-US" sz="3200" b="1" dirty="0" smtClean="0">
                          <a:solidFill>
                            <a:srgbClr val="FF0000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一人</a:t>
                      </a:r>
                      <a:r>
                        <a:rPr lang="zh-CN" altLang="en-US" sz="3200" b="1" dirty="0" smtClean="0">
                          <a:solidFill>
                            <a:schemeClr val="bg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手中，君主一般是世袭，但保留了形式上的公民大会</a:t>
                      </a:r>
                      <a:endParaRPr lang="zh-CN" altLang="en-US" sz="3200" b="1" dirty="0">
                        <a:solidFill>
                          <a:schemeClr val="bg1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285720" y="6093296"/>
            <a:ext cx="8429684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划分依据：各邦公民在公民大会中参政权利的大小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36160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079703"/>
              </p:ext>
            </p:extLst>
          </p:nvPr>
        </p:nvGraphicFramePr>
        <p:xfrm>
          <a:off x="197867" y="1017416"/>
          <a:ext cx="8694613" cy="5579936"/>
        </p:xfrm>
        <a:graphic>
          <a:graphicData uri="http://schemas.openxmlformats.org/drawingml/2006/table">
            <a:tbl>
              <a:tblPr/>
              <a:tblGrid>
                <a:gridCol w="1205781"/>
                <a:gridCol w="3751982"/>
                <a:gridCol w="3736850"/>
              </a:tblGrid>
              <a:tr h="407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古希腊城邦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古中国国家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1006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地理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环境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经济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活动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2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文化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观念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政治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发展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趋势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6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文明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类型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36"/>
          <p:cNvSpPr txBox="1">
            <a:spLocks noChangeArrowheads="1"/>
          </p:cNvSpPr>
          <p:nvPr/>
        </p:nvSpPr>
        <p:spPr bwMode="auto">
          <a:xfrm>
            <a:off x="1619672" y="1521472"/>
            <a:ext cx="352335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8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三面环海，山岭沟壑，港湾众多</a:t>
            </a:r>
          </a:p>
        </p:txBody>
      </p:sp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5227157" y="1790901"/>
            <a:ext cx="34163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大河流域，平原广阔</a:t>
            </a:r>
          </a:p>
        </p:txBody>
      </p:sp>
      <p:sp>
        <p:nvSpPr>
          <p:cNvPr id="5" name="Text Box 38"/>
          <p:cNvSpPr txBox="1">
            <a:spLocks noChangeArrowheads="1"/>
          </p:cNvSpPr>
          <p:nvPr/>
        </p:nvSpPr>
        <p:spPr bwMode="auto">
          <a:xfrm>
            <a:off x="1547664" y="2683076"/>
            <a:ext cx="36623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海外贸易、商品经济</a:t>
            </a:r>
          </a:p>
        </p:txBody>
      </p:sp>
      <p:sp>
        <p:nvSpPr>
          <p:cNvPr id="6" name="Text Box 39"/>
          <p:cNvSpPr txBox="1">
            <a:spLocks noChangeArrowheads="1"/>
          </p:cNvSpPr>
          <p:nvPr/>
        </p:nvSpPr>
        <p:spPr bwMode="auto">
          <a:xfrm>
            <a:off x="2411760" y="3537696"/>
            <a:ext cx="16209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自由平等</a:t>
            </a:r>
          </a:p>
        </p:txBody>
      </p:sp>
      <p:sp>
        <p:nvSpPr>
          <p:cNvPr id="7" name="Text Box 40"/>
          <p:cNvSpPr txBox="1">
            <a:spLocks noChangeArrowheads="1"/>
          </p:cNvSpPr>
          <p:nvPr/>
        </p:nvSpPr>
        <p:spPr bwMode="auto">
          <a:xfrm>
            <a:off x="5882208" y="3537696"/>
            <a:ext cx="2362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注重等级秩序</a:t>
            </a:r>
          </a:p>
        </p:txBody>
      </p:sp>
      <p:sp>
        <p:nvSpPr>
          <p:cNvPr id="8" name="Text Box 41"/>
          <p:cNvSpPr txBox="1">
            <a:spLocks noChangeArrowheads="1"/>
          </p:cNvSpPr>
          <p:nvPr/>
        </p:nvSpPr>
        <p:spPr bwMode="auto">
          <a:xfrm>
            <a:off x="2383954" y="4257776"/>
            <a:ext cx="16209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民主政治</a:t>
            </a:r>
          </a:p>
        </p:txBody>
      </p:sp>
      <p:sp>
        <p:nvSpPr>
          <p:cNvPr id="9" name="Text Box 43"/>
          <p:cNvSpPr txBox="1">
            <a:spLocks noChangeArrowheads="1"/>
          </p:cNvSpPr>
          <p:nvPr/>
        </p:nvSpPr>
        <p:spPr bwMode="auto">
          <a:xfrm>
            <a:off x="5724128" y="4257776"/>
            <a:ext cx="26622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君主制</a:t>
            </a:r>
          </a:p>
        </p:txBody>
      </p:sp>
      <p:sp>
        <p:nvSpPr>
          <p:cNvPr id="10" name="Text Box 44"/>
          <p:cNvSpPr txBox="1">
            <a:spLocks noChangeArrowheads="1"/>
          </p:cNvSpPr>
          <p:nvPr/>
        </p:nvSpPr>
        <p:spPr bwMode="auto">
          <a:xfrm>
            <a:off x="1619672" y="4761832"/>
            <a:ext cx="340384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小国寡民、独立自治、民主政治</a:t>
            </a:r>
          </a:p>
        </p:txBody>
      </p:sp>
      <p:sp>
        <p:nvSpPr>
          <p:cNvPr id="11" name="Text Box 45"/>
          <p:cNvSpPr txBox="1">
            <a:spLocks noChangeArrowheads="1"/>
          </p:cNvSpPr>
          <p:nvPr/>
        </p:nvSpPr>
        <p:spPr bwMode="auto">
          <a:xfrm>
            <a:off x="5292080" y="4840488"/>
            <a:ext cx="3352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专制主义中央集权的统一帝国</a:t>
            </a:r>
          </a:p>
        </p:txBody>
      </p:sp>
      <p:sp>
        <p:nvSpPr>
          <p:cNvPr id="12" name="Text Box 46"/>
          <p:cNvSpPr txBox="1">
            <a:spLocks noChangeArrowheads="1"/>
          </p:cNvSpPr>
          <p:nvPr/>
        </p:nvSpPr>
        <p:spPr bwMode="auto">
          <a:xfrm>
            <a:off x="6133629" y="2697363"/>
            <a:ext cx="16589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以农为本</a:t>
            </a:r>
          </a:p>
        </p:txBody>
      </p:sp>
      <p:sp>
        <p:nvSpPr>
          <p:cNvPr id="13" name="Text Box 47"/>
          <p:cNvSpPr txBox="1">
            <a:spLocks noChangeArrowheads="1"/>
          </p:cNvSpPr>
          <p:nvPr/>
        </p:nvSpPr>
        <p:spPr bwMode="auto">
          <a:xfrm>
            <a:off x="1547664" y="5894796"/>
            <a:ext cx="3475855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海洋</a:t>
            </a: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文明（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蓝色文明）</a:t>
            </a:r>
          </a:p>
        </p:txBody>
      </p:sp>
      <p:sp>
        <p:nvSpPr>
          <p:cNvPr id="14" name="Text Box 48"/>
          <p:cNvSpPr txBox="1">
            <a:spLocks noChangeArrowheads="1"/>
          </p:cNvSpPr>
          <p:nvPr/>
        </p:nvSpPr>
        <p:spPr bwMode="auto">
          <a:xfrm>
            <a:off x="5292080" y="5894796"/>
            <a:ext cx="3480593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大河文明（黄色文明）</a:t>
            </a:r>
          </a:p>
        </p:txBody>
      </p:sp>
      <p:sp>
        <p:nvSpPr>
          <p:cNvPr id="15" name="矩形 14"/>
          <p:cNvSpPr/>
          <p:nvPr/>
        </p:nvSpPr>
        <p:spPr>
          <a:xfrm>
            <a:off x="318780" y="-11522"/>
            <a:ext cx="8429684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古希腊城邦</a:t>
            </a:r>
            <a:r>
              <a:rPr lang="en-US" altLang="zh-CN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VS</a:t>
            </a:r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古中国国家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62458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07504" y="260648"/>
            <a:ext cx="8856984" cy="648072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一、爱琴文明时期：约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BC3000——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约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BC1200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年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/>
            </a:r>
            <a:b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</a:b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二、“黑暗时代”：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BC12——BC9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世纪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/>
            </a:r>
            <a:b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</a:b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    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（又叫“荷马时代”“史诗时代”“英雄时代”）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/>
            </a:r>
            <a:b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</a:b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三、古风时代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：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BC8——BC6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世纪，城邦形成发展期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/>
            </a:r>
            <a:b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</a:b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  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、希腊的地理环境对古希腊历史的影响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/>
            </a:r>
            <a:b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</a:b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  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、古希腊城邦政体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/>
            </a:r>
            <a:b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</a:b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 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）城邦的兴起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/>
            </a:r>
            <a:b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</a:b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 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）城邦的特征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/>
            </a:r>
            <a:b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</a:b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 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）城邦公民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/>
            </a:r>
            <a:b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</a:b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 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）政体类型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/>
            </a:r>
            <a:b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</a:b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四、古典时代：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BC5——BC4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世纪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/>
            </a:r>
            <a:b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</a:b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      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城邦的兴盛和衰亡时期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五、</a:t>
            </a:r>
            <a:r>
              <a:rPr lang="zh-CN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希腊化时代：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BC4—BC1</a:t>
            </a:r>
            <a:r>
              <a:rPr lang="zh-CN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世纪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/>
            </a:r>
            <a:b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zh-CN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古希腊文明的衰落时期，同时也是希腊文化广泛传播的时期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041"/>
            <a:ext cx="9144000" cy="6099918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385898" y="2790701"/>
            <a:ext cx="1644294" cy="1591294"/>
            <a:chOff x="5385898" y="2790701"/>
            <a:chExt cx="1644294" cy="1591294"/>
          </a:xfrm>
        </p:grpSpPr>
        <p:sp>
          <p:nvSpPr>
            <p:cNvPr id="5" name="任意多边形 4"/>
            <p:cNvSpPr/>
            <p:nvPr/>
          </p:nvSpPr>
          <p:spPr>
            <a:xfrm>
              <a:off x="5438899" y="2790701"/>
              <a:ext cx="1591293" cy="1591294"/>
            </a:xfrm>
            <a:custGeom>
              <a:avLst/>
              <a:gdLst>
                <a:gd name="connsiteX0" fmla="*/ 83127 w 1591293"/>
                <a:gd name="connsiteY0" fmla="*/ 213756 h 1591294"/>
                <a:gd name="connsiteX1" fmla="*/ 83127 w 1591293"/>
                <a:gd name="connsiteY1" fmla="*/ 213756 h 1591294"/>
                <a:gd name="connsiteX2" fmla="*/ 106878 w 1591293"/>
                <a:gd name="connsiteY2" fmla="*/ 320634 h 1591294"/>
                <a:gd name="connsiteX3" fmla="*/ 130628 w 1591293"/>
                <a:gd name="connsiteY3" fmla="*/ 356260 h 1591294"/>
                <a:gd name="connsiteX4" fmla="*/ 118753 w 1591293"/>
                <a:gd name="connsiteY4" fmla="*/ 391886 h 1591294"/>
                <a:gd name="connsiteX5" fmla="*/ 47501 w 1591293"/>
                <a:gd name="connsiteY5" fmla="*/ 439387 h 1591294"/>
                <a:gd name="connsiteX6" fmla="*/ 35626 w 1591293"/>
                <a:gd name="connsiteY6" fmla="*/ 498764 h 1591294"/>
                <a:gd name="connsiteX7" fmla="*/ 0 w 1591293"/>
                <a:gd name="connsiteY7" fmla="*/ 546265 h 1591294"/>
                <a:gd name="connsiteX8" fmla="*/ 71252 w 1591293"/>
                <a:gd name="connsiteY8" fmla="*/ 676894 h 1591294"/>
                <a:gd name="connsiteX9" fmla="*/ 35626 w 1591293"/>
                <a:gd name="connsiteY9" fmla="*/ 807522 h 1591294"/>
                <a:gd name="connsiteX10" fmla="*/ 83127 w 1591293"/>
                <a:gd name="connsiteY10" fmla="*/ 1033154 h 1591294"/>
                <a:gd name="connsiteX11" fmla="*/ 308758 w 1591293"/>
                <a:gd name="connsiteY11" fmla="*/ 1282535 h 1591294"/>
                <a:gd name="connsiteX12" fmla="*/ 748145 w 1591293"/>
                <a:gd name="connsiteY12" fmla="*/ 1579418 h 1591294"/>
                <a:gd name="connsiteX13" fmla="*/ 1116280 w 1591293"/>
                <a:gd name="connsiteY13" fmla="*/ 1591294 h 1591294"/>
                <a:gd name="connsiteX14" fmla="*/ 1436914 w 1591293"/>
                <a:gd name="connsiteY14" fmla="*/ 1389413 h 1591294"/>
                <a:gd name="connsiteX15" fmla="*/ 1591293 w 1591293"/>
                <a:gd name="connsiteY15" fmla="*/ 1104405 h 1591294"/>
                <a:gd name="connsiteX16" fmla="*/ 1235033 w 1591293"/>
                <a:gd name="connsiteY16" fmla="*/ 819398 h 1591294"/>
                <a:gd name="connsiteX17" fmla="*/ 1092530 w 1591293"/>
                <a:gd name="connsiteY17" fmla="*/ 570016 h 1591294"/>
                <a:gd name="connsiteX18" fmla="*/ 1092530 w 1591293"/>
                <a:gd name="connsiteY18" fmla="*/ 510639 h 1591294"/>
                <a:gd name="connsiteX19" fmla="*/ 926275 w 1591293"/>
                <a:gd name="connsiteY19" fmla="*/ 332509 h 1591294"/>
                <a:gd name="connsiteX20" fmla="*/ 997527 w 1591293"/>
                <a:gd name="connsiteY20" fmla="*/ 130629 h 1591294"/>
                <a:gd name="connsiteX21" fmla="*/ 1009402 w 1591293"/>
                <a:gd name="connsiteY21" fmla="*/ 23751 h 1591294"/>
                <a:gd name="connsiteX22" fmla="*/ 866898 w 1591293"/>
                <a:gd name="connsiteY22" fmla="*/ 47502 h 1591294"/>
                <a:gd name="connsiteX23" fmla="*/ 736270 w 1591293"/>
                <a:gd name="connsiteY23" fmla="*/ 23751 h 1591294"/>
                <a:gd name="connsiteX24" fmla="*/ 665018 w 1591293"/>
                <a:gd name="connsiteY24" fmla="*/ 0 h 1591294"/>
                <a:gd name="connsiteX25" fmla="*/ 498763 w 1591293"/>
                <a:gd name="connsiteY25" fmla="*/ 71252 h 1591294"/>
                <a:gd name="connsiteX26" fmla="*/ 308758 w 1591293"/>
                <a:gd name="connsiteY26" fmla="*/ 154380 h 1591294"/>
                <a:gd name="connsiteX27" fmla="*/ 142504 w 1591293"/>
                <a:gd name="connsiteY27" fmla="*/ 249382 h 1591294"/>
                <a:gd name="connsiteX28" fmla="*/ 71252 w 1591293"/>
                <a:gd name="connsiteY28" fmla="*/ 451263 h 1591294"/>
                <a:gd name="connsiteX29" fmla="*/ 71252 w 1591293"/>
                <a:gd name="connsiteY29" fmla="*/ 451263 h 159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91293" h="1591294">
                  <a:moveTo>
                    <a:pt x="83127" y="213756"/>
                  </a:moveTo>
                  <a:lnTo>
                    <a:pt x="83127" y="213756"/>
                  </a:lnTo>
                  <a:cubicBezTo>
                    <a:pt x="91044" y="249382"/>
                    <a:pt x="95337" y="286012"/>
                    <a:pt x="106878" y="320634"/>
                  </a:cubicBezTo>
                  <a:cubicBezTo>
                    <a:pt x="111391" y="334174"/>
                    <a:pt x="128282" y="342182"/>
                    <a:pt x="130628" y="356260"/>
                  </a:cubicBezTo>
                  <a:cubicBezTo>
                    <a:pt x="132686" y="368607"/>
                    <a:pt x="127604" y="383035"/>
                    <a:pt x="118753" y="391886"/>
                  </a:cubicBezTo>
                  <a:cubicBezTo>
                    <a:pt x="98569" y="412070"/>
                    <a:pt x="47501" y="439387"/>
                    <a:pt x="47501" y="439387"/>
                  </a:cubicBezTo>
                  <a:cubicBezTo>
                    <a:pt x="43543" y="459179"/>
                    <a:pt x="42713" y="479865"/>
                    <a:pt x="35626" y="498764"/>
                  </a:cubicBezTo>
                  <a:cubicBezTo>
                    <a:pt x="27570" y="520248"/>
                    <a:pt x="14594" y="531671"/>
                    <a:pt x="0" y="546265"/>
                  </a:cubicBezTo>
                  <a:lnTo>
                    <a:pt x="71252" y="676894"/>
                  </a:lnTo>
                  <a:lnTo>
                    <a:pt x="35626" y="807522"/>
                  </a:lnTo>
                  <a:lnTo>
                    <a:pt x="83127" y="1033154"/>
                  </a:lnTo>
                  <a:lnTo>
                    <a:pt x="308758" y="1282535"/>
                  </a:lnTo>
                  <a:lnTo>
                    <a:pt x="748145" y="1579418"/>
                  </a:lnTo>
                  <a:lnTo>
                    <a:pt x="1116280" y="1591294"/>
                  </a:lnTo>
                  <a:lnTo>
                    <a:pt x="1436914" y="1389413"/>
                  </a:lnTo>
                  <a:lnTo>
                    <a:pt x="1591293" y="1104405"/>
                  </a:lnTo>
                  <a:lnTo>
                    <a:pt x="1235033" y="819398"/>
                  </a:lnTo>
                  <a:lnTo>
                    <a:pt x="1092530" y="570016"/>
                  </a:lnTo>
                  <a:lnTo>
                    <a:pt x="1092530" y="510639"/>
                  </a:lnTo>
                  <a:lnTo>
                    <a:pt x="926275" y="332509"/>
                  </a:lnTo>
                  <a:lnTo>
                    <a:pt x="997527" y="130629"/>
                  </a:lnTo>
                  <a:lnTo>
                    <a:pt x="1009402" y="23751"/>
                  </a:lnTo>
                  <a:lnTo>
                    <a:pt x="866898" y="47502"/>
                  </a:lnTo>
                  <a:lnTo>
                    <a:pt x="736270" y="23751"/>
                  </a:lnTo>
                  <a:lnTo>
                    <a:pt x="665018" y="0"/>
                  </a:lnTo>
                  <a:lnTo>
                    <a:pt x="498763" y="71252"/>
                  </a:lnTo>
                  <a:lnTo>
                    <a:pt x="308758" y="154380"/>
                  </a:lnTo>
                  <a:lnTo>
                    <a:pt x="142504" y="249382"/>
                  </a:lnTo>
                  <a:lnTo>
                    <a:pt x="71252" y="451263"/>
                  </a:lnTo>
                  <a:lnTo>
                    <a:pt x="71252" y="451263"/>
                  </a:lnTo>
                </a:path>
              </a:pathLst>
            </a:cu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5385898" y="2969657"/>
              <a:ext cx="1322798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000" b="1" dirty="0" smtClean="0">
                  <a:latin typeface="华文新魏" panose="02010800040101010101" pitchFamily="2" charset="-122"/>
                  <a:ea typeface="华文新魏" panose="02010800040101010101" pitchFamily="2" charset="-122"/>
                </a:rPr>
                <a:t>希</a:t>
              </a:r>
              <a:endParaRPr lang="en-US" altLang="zh-CN" sz="4000" b="1" dirty="0" smtClean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  <a:p>
              <a:pPr algn="ctr"/>
              <a:r>
                <a:rPr lang="en-US" altLang="zh-CN" sz="4000" b="1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en-US" altLang="zh-CN" sz="4000" b="1" dirty="0" smtClean="0">
                  <a:latin typeface="华文新魏" panose="02010800040101010101" pitchFamily="2" charset="-122"/>
                  <a:ea typeface="华文新魏" panose="02010800040101010101" pitchFamily="2" charset="-122"/>
                </a:rPr>
                <a:t>    </a:t>
              </a:r>
              <a:r>
                <a:rPr lang="zh-CN" altLang="en-US" sz="4000" b="1" dirty="0" smtClean="0">
                  <a:latin typeface="华文新魏" panose="02010800040101010101" pitchFamily="2" charset="-122"/>
                  <a:ea typeface="华文新魏" panose="02010800040101010101" pitchFamily="2" charset="-122"/>
                </a:rPr>
                <a:t>腊</a:t>
              </a:r>
              <a:endParaRPr lang="zh-CN" altLang="en-US" sz="4000" b="1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2967"/>
            <a:ext cx="7400256" cy="684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6624736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一、爱琴文明时期：约</a:t>
            </a:r>
            <a:r>
              <a:rPr lang="en-US" altLang="zh-CN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BC3000——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约</a:t>
            </a:r>
            <a:r>
              <a:rPr lang="en-US" altLang="zh-CN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BC1200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/>
            </a:r>
            <a:br>
              <a:rPr lang="en-US" altLang="zh-CN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二、“黑暗时代”：</a:t>
            </a:r>
            <a:r>
              <a:rPr lang="en-US" altLang="zh-CN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BC12——BC9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世纪</a:t>
            </a:r>
            <a:r>
              <a:rPr lang="en-US" altLang="zh-CN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/>
            </a:r>
            <a:br>
              <a:rPr lang="en-US" altLang="zh-CN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（又叫“荷马时代”“史诗时代”“英雄时代”）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/>
            </a:r>
            <a:b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三、古风时代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BC8——BC6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世纪，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城邦形成发展期</a:t>
            </a: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/>
            </a:r>
            <a:b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、希腊的地理环境对古希腊历史的影响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/>
            </a:r>
            <a:br>
              <a:rPr lang="en-US" altLang="zh-CN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、古希腊城邦政体</a:t>
            </a: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/>
            </a:r>
            <a:b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）城邦的兴起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/>
            </a:r>
            <a:br>
              <a:rPr lang="en-US" altLang="zh-CN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en-US" altLang="zh-CN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）城邦的特征</a:t>
            </a: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/>
            </a:r>
            <a:b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）城邦公民</a:t>
            </a: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/>
            </a:r>
            <a:b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）政体类型</a:t>
            </a: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/>
            </a:r>
            <a:b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四、古典时代：</a:t>
            </a: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BC5——BC4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世纪</a:t>
            </a: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/>
            </a:r>
            <a:b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城邦的兴盛和衰亡时期</a:t>
            </a: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/>
            </a:r>
            <a:b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五、</a:t>
            </a:r>
            <a:r>
              <a:rPr lang="zh-CN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希腊化时代：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BC4—BC1</a:t>
            </a:r>
            <a:r>
              <a:rPr lang="zh-CN" altLang="zh-CN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世纪</a:t>
            </a:r>
            <a:r>
              <a:rPr lang="en-US" altLang="zh-CN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/>
            </a:r>
            <a:br>
              <a:rPr lang="en-US" altLang="zh-CN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en-US" altLang="zh-CN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zh-CN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古希腊</a:t>
            </a:r>
            <a:r>
              <a:rPr lang="zh-CN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文明的衰落时期，同时也是希腊文化广泛传播的时期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831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2" y="116632"/>
            <a:ext cx="8784976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一、爱琴文明时期：约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BC3000——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约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BC1200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endParaRPr lang="zh-CN" altLang="en-US" sz="3200" dirty="0"/>
          </a:p>
        </p:txBody>
      </p:sp>
      <p:graphicFrame>
        <p:nvGraphicFramePr>
          <p:cNvPr id="3" name="Group 5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575953"/>
              </p:ext>
            </p:extLst>
          </p:nvPr>
        </p:nvGraphicFramePr>
        <p:xfrm>
          <a:off x="571500" y="1901160"/>
          <a:ext cx="8001000" cy="3688080"/>
        </p:xfrm>
        <a:graphic>
          <a:graphicData uri="http://schemas.openxmlformats.org/drawingml/2006/table">
            <a:tbl>
              <a:tblPr/>
              <a:tblGrid>
                <a:gridCol w="479425"/>
                <a:gridCol w="1295400"/>
                <a:gridCol w="1893887"/>
                <a:gridCol w="2601913"/>
                <a:gridCol w="1730375"/>
              </a:tblGrid>
              <a:tr h="30480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时间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标志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(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特点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)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灭亡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爱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文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明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文明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约公元前</a:t>
                      </a: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2000</a:t>
                      </a: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年至前</a:t>
                      </a: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1700</a:t>
                      </a: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年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君主制国家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王宫建筑群</a:t>
                      </a: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_____</a:t>
                      </a: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文字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约公元前</a:t>
                      </a: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1400</a:t>
                      </a: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年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832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______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文明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公元前</a:t>
                      </a: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16</a:t>
                      </a: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世纪上半叶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新的君主国、王宫、卫城、王室陵墓、泥版文书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公元前</a:t>
                      </a: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12</a:t>
                      </a: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世纪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599"/>
          <p:cNvSpPr txBox="1">
            <a:spLocks noChangeArrowheads="1"/>
          </p:cNvSpPr>
          <p:nvPr/>
        </p:nvSpPr>
        <p:spPr bwMode="auto">
          <a:xfrm>
            <a:off x="4644008" y="3204265"/>
            <a:ext cx="11521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 anchorCtr="1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象形</a:t>
            </a:r>
            <a:endParaRPr lang="zh-CN" altLang="en-US" sz="32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" name="Text Box 600"/>
          <p:cNvSpPr txBox="1">
            <a:spLocks noChangeArrowheads="1"/>
          </p:cNvSpPr>
          <p:nvPr/>
        </p:nvSpPr>
        <p:spPr bwMode="auto">
          <a:xfrm>
            <a:off x="971600" y="4077072"/>
            <a:ext cx="14401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 anchorCtr="1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迈锡尼</a:t>
            </a:r>
          </a:p>
        </p:txBody>
      </p:sp>
      <p:sp>
        <p:nvSpPr>
          <p:cNvPr id="6" name="Text Box 600"/>
          <p:cNvSpPr txBox="1">
            <a:spLocks noChangeArrowheads="1"/>
          </p:cNvSpPr>
          <p:nvPr/>
        </p:nvSpPr>
        <p:spPr bwMode="auto">
          <a:xfrm>
            <a:off x="999978" y="2556193"/>
            <a:ext cx="14401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 anchorCtr="1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克里特</a:t>
            </a:r>
            <a:endParaRPr lang="zh-CN" altLang="en-US" sz="32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187624" y="3140968"/>
            <a:ext cx="10081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75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67"/>
            <a:ext cx="3963849" cy="521273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24" y="-33765"/>
            <a:ext cx="5184576" cy="691276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50333" y="5589240"/>
            <a:ext cx="3663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克里特文字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576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102-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9" y="1"/>
            <a:ext cx="5972055" cy="436510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4" name="Picture 6" descr="daedaluslabyrin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177" y="1"/>
            <a:ext cx="2987732" cy="433573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27531" y="4505052"/>
            <a:ext cx="91163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１９００年</a:t>
            </a:r>
            <a:r>
              <a:rPr lang="zh-CN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，英国考古学家阿瑟·伊文思和他率领的考古队来到了地中海的克里特岛</a:t>
            </a:r>
            <a:r>
              <a:rPr lang="zh-CN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，想</a:t>
            </a:r>
            <a:r>
              <a:rPr lang="zh-CN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找出传说中有关迷宫的历史古迹。经过三年的艰苦发掘</a:t>
            </a:r>
            <a:r>
              <a:rPr lang="zh-CN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，终于</a:t>
            </a:r>
            <a:r>
              <a:rPr lang="zh-CN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在克里特岛的克诺萨斯发现了弥诺斯王宫的遗址和大量文物，找到了迷宫。迷宫坐落在克诺萨斯一座叫做凯夫拉山的缓坡上，</a:t>
            </a:r>
            <a:r>
              <a:rPr lang="zh-CN" altLang="zh-CN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占地面积有２２０００平方米，有大小宫室１５００多间</a:t>
            </a:r>
            <a:r>
              <a:rPr lang="zh-CN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，周围曾经古木参天。迷宫由东宫和西宫，由国宝殿、王后寝宫、有宗教意义的双斧宫、楼房、贮藏室、仓库等组成。占地１４００多平方米的长方形中央庭院把东宫和西宫联结为一个整体。位于高坡地位的西宫大部分宫室是三层建筑。这些华丽的建筑物之间，有长廊、门厅、通道和阶梯</a:t>
            </a:r>
            <a:r>
              <a:rPr lang="zh-CN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相连。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650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2102" y="260648"/>
            <a:ext cx="9144000" cy="6408712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米诺斯王宫的传说</a:t>
            </a:r>
            <a:r>
              <a:rPr lang="en-US" altLang="zh-CN" sz="27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/>
            </a:r>
            <a:br>
              <a:rPr lang="en-US" altLang="zh-CN" sz="27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en-US" altLang="zh-CN" sz="27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br>
              <a:rPr lang="en-US" altLang="zh-CN" sz="27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en-US" altLang="zh-CN" sz="27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en-US" sz="27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相传</a:t>
            </a:r>
            <a:r>
              <a:rPr lang="zh-CN" altLang="en-US" sz="27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，米诺斯王与其兄弟争夺王位时，请求海神波塞冬赐给他一头纯白色的公牛，以证明自己获得王位乃是出自神意。米诺斯本应以此牛向波塞冬献祭，却失言反悔，献祭了另一头牛作为代替。波塞冬一怒之下，让米诺斯的王妃爱上了公牛，并生下一个牛头人身的怪物，人称“米诺陶洛斯”（意为米诺斯的牛）。</a:t>
            </a:r>
            <a:br>
              <a:rPr lang="zh-CN" altLang="en-US" sz="2700" b="1" dirty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sz="27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　　为囚禁怪物，米诺斯王下令建造一座迷宫，迷宫里纵横交错，外人一旦误入就会被那这个怪物所吞吃。后来，米诺斯下令爱琴国王每九年进贡七对童男童女，送入迷宫，以 供牛头怪食用。雅典王子忒修斯为了拯救雅典的童男童女，决定去克里特岛，杀死米诺陶洛斯，并与父亲约定，成功之后将船上的黑旗换成白旗。米诺斯王的女儿阿里阿德涅对其产生了爱慕之情，便送给他一把利剑和一个线团，借助于这团线和利剑，忒修斯终于杀死了米诺陶洛斯，带着童男童女和阿里阿德涅公主逃出了迷宫。但沉浸在成功的喜悦中的忒修斯忘记换下黑旗，他的父亲悲痛之下跳海自杀了。忒修斯当了国王</a:t>
            </a:r>
            <a:r>
              <a:rPr lang="zh-CN" altLang="en-US" sz="27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r>
              <a:rPr lang="zh-CN" altLang="en-US" sz="1600" dirty="0">
                <a:solidFill>
                  <a:schemeClr val="bg1"/>
                </a:solidFill>
              </a:rPr>
              <a:t/>
            </a:r>
            <a:br>
              <a:rPr lang="zh-CN" altLang="en-US" sz="1600" dirty="0">
                <a:solidFill>
                  <a:schemeClr val="bg1"/>
                </a:solidFill>
              </a:rPr>
            </a:br>
            <a:endParaRPr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95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mycenae_aerial_ph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410" y="4371"/>
            <a:ext cx="4944450" cy="688018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568" y="237175"/>
            <a:ext cx="4167944" cy="304780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904" y="3717032"/>
            <a:ext cx="4146095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4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1074</Words>
  <Application>Microsoft Office PowerPoint</Application>
  <PresentationFormat>全屏显示(4:3)</PresentationFormat>
  <Paragraphs>153</Paragraphs>
  <Slides>23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主题​​</vt:lpstr>
      <vt:lpstr>PowerPoint 演示文稿</vt:lpstr>
      <vt:lpstr>第5课  爱琴文明与古希腊城邦制度       课标要求： 了解希腊自然地理环境和希腊城邦制度对希腊文明的影响，认识西方民主政治产生的历史条件</vt:lpstr>
      <vt:lpstr>PowerPoint 演示文稿</vt:lpstr>
      <vt:lpstr>一、爱琴文明时期：约BC3000——约BC1200年 二、“黑暗时代”：BC12——BC9世纪      （又叫“荷马时代”“史诗时代”“英雄时代”） 三、古风时代：BC8——BC6世纪，城邦形成发展期   1、希腊的地理环境对古希腊历史的影响   2、古希腊城邦政体   （1）城邦的兴起   （2）城邦的特征   （3）城邦公民   （4）政体类型 四、古典时代：BC5——BC4世纪        城邦的兴盛和衰亡时期 五、希腊化时代：BC4—BC1世纪   古希腊文明的衰落时期，同时也是希腊文化广泛传播的时期</vt:lpstr>
      <vt:lpstr>PowerPoint 演示文稿</vt:lpstr>
      <vt:lpstr>PowerPoint 演示文稿</vt:lpstr>
      <vt:lpstr>PowerPoint 演示文稿</vt:lpstr>
      <vt:lpstr>                           米诺斯王宫的传说                  相传，米诺斯王与其兄弟争夺王位时，请求海神波塞冬赐给他一头纯白色的公牛，以证明自己获得王位乃是出自神意。米诺斯本应以此牛向波塞冬献祭，却失言反悔，献祭了另一头牛作为代替。波塞冬一怒之下，让米诺斯的王妃爱上了公牛，并生下一个牛头人身的怪物，人称“米诺陶洛斯”（意为米诺斯的牛）。 　　为囚禁怪物，米诺斯王下令建造一座迷宫，迷宫里纵横交错，外人一旦误入就会被那这个怪物所吞吃。后来，米诺斯下令爱琴国王每九年进贡七对童男童女，送入迷宫，以 供牛头怪食用。雅典王子忒修斯为了拯救雅典的童男童女，决定去克里特岛，杀死米诺陶洛斯，并与父亲约定，成功之后将船上的黑旗换成白旗。米诺斯王的女儿阿里阿德涅对其产生了爱慕之情，便送给他一把利剑和一个线团，借助于这团线和利剑，忒修斯终于杀死了米诺陶洛斯，带着童男童女和阿里阿德涅公主逃出了迷宫。但沉浸在成功的喜悦中的忒修斯忘记换下黑旗，他的父亲悲痛之下跳海自杀了。忒修斯当了国王。 </vt:lpstr>
      <vt:lpstr>PowerPoint 演示文稿</vt:lpstr>
      <vt:lpstr>PowerPoint 演示文稿</vt:lpstr>
      <vt:lpstr>PowerPoint 演示文稿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第5课  爱琴文明与古希腊城邦制度   课标要求： 了解希腊自然地理环境和希腊城邦制度对希腊文明的影响，认识西方民主政治产生的历史条件</dc:title>
  <dc:creator>dell</dc:creator>
  <cp:lastModifiedBy>dell</cp:lastModifiedBy>
  <cp:revision>37</cp:revision>
  <dcterms:created xsi:type="dcterms:W3CDTF">2017-10-19T01:59:36Z</dcterms:created>
  <dcterms:modified xsi:type="dcterms:W3CDTF">2017-11-17T12:06:14Z</dcterms:modified>
</cp:coreProperties>
</file>